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41"/>
  </p:notesMasterIdLst>
  <p:sldIdLst>
    <p:sldId id="256" r:id="rId2"/>
    <p:sldId id="270" r:id="rId3"/>
    <p:sldId id="266" r:id="rId4"/>
    <p:sldId id="260" r:id="rId5"/>
    <p:sldId id="261" r:id="rId6"/>
    <p:sldId id="273" r:id="rId7"/>
    <p:sldId id="274" r:id="rId8"/>
    <p:sldId id="275" r:id="rId9"/>
    <p:sldId id="262" r:id="rId10"/>
    <p:sldId id="263" r:id="rId11"/>
    <p:sldId id="264" r:id="rId12"/>
    <p:sldId id="271" r:id="rId13"/>
    <p:sldId id="272" r:id="rId14"/>
    <p:sldId id="276" r:id="rId15"/>
    <p:sldId id="277" r:id="rId16"/>
    <p:sldId id="278" r:id="rId17"/>
    <p:sldId id="279" r:id="rId18"/>
    <p:sldId id="280" r:id="rId19"/>
    <p:sldId id="257" r:id="rId20"/>
    <p:sldId id="283" r:id="rId21"/>
    <p:sldId id="281" r:id="rId22"/>
    <p:sldId id="282" r:id="rId23"/>
    <p:sldId id="284" r:id="rId24"/>
    <p:sldId id="288" r:id="rId25"/>
    <p:sldId id="291" r:id="rId26"/>
    <p:sldId id="289" r:id="rId27"/>
    <p:sldId id="290" r:id="rId28"/>
    <p:sldId id="285" r:id="rId29"/>
    <p:sldId id="296" r:id="rId30"/>
    <p:sldId id="293" r:id="rId31"/>
    <p:sldId id="294" r:id="rId32"/>
    <p:sldId id="295" r:id="rId33"/>
    <p:sldId id="292" r:id="rId34"/>
    <p:sldId id="297" r:id="rId35"/>
    <p:sldId id="298" r:id="rId36"/>
    <p:sldId id="299" r:id="rId37"/>
    <p:sldId id="300" r:id="rId38"/>
    <p:sldId id="302" r:id="rId39"/>
    <p:sldId id="301"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45"/>
    <p:restoredTop sz="93552"/>
  </p:normalViewPr>
  <p:slideViewPr>
    <p:cSldViewPr snapToGrid="0">
      <p:cViewPr>
        <p:scale>
          <a:sx n="179" d="100"/>
          <a:sy n="179" d="100"/>
        </p:scale>
        <p:origin x="-408" y="-5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hdphoto1.wdp>
</file>

<file path=ppt/media/image1.jpeg>
</file>

<file path=ppt/media/image10.png>
</file>

<file path=ppt/media/image11.png>
</file>

<file path=ppt/media/image12.png>
</file>

<file path=ppt/media/image13.png>
</file>

<file path=ppt/media/image14.jpeg>
</file>

<file path=ppt/media/image2.png>
</file>

<file path=ppt/media/image3.jpe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308871-E810-4F44-9008-9CCC910BBB91}" type="datetimeFigureOut">
              <a:rPr lang="en-US" smtClean="0"/>
              <a:t>1/9/26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C5B69A-87CF-3C4F-AA05-6A6753713036}" type="slidenum">
              <a:rPr lang="en-US" smtClean="0"/>
              <a:t>‹#›</a:t>
            </a:fld>
            <a:endParaRPr lang="en-US"/>
          </a:p>
        </p:txBody>
      </p:sp>
    </p:spTree>
    <p:extLst>
      <p:ext uri="{BB962C8B-B14F-4D97-AF65-F5344CB8AC3E}">
        <p14:creationId xmlns:p14="http://schemas.microsoft.com/office/powerpoint/2010/main" val="500297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Things to keep in mind: Unlike video generation, and existing benchmarks which assess independent metrics, social intelligence is incredibly layered. </a:t>
            </a:r>
          </a:p>
          <a:p>
            <a:endParaRPr lang="en-US" dirty="0"/>
          </a:p>
        </p:txBody>
      </p:sp>
      <p:sp>
        <p:nvSpPr>
          <p:cNvPr id="4" name="Slide Number Placeholder 3"/>
          <p:cNvSpPr>
            <a:spLocks noGrp="1"/>
          </p:cNvSpPr>
          <p:nvPr>
            <p:ph type="sldNum" sz="quarter" idx="5"/>
          </p:nvPr>
        </p:nvSpPr>
        <p:spPr/>
        <p:txBody>
          <a:bodyPr/>
          <a:lstStyle/>
          <a:p>
            <a:fld id="{65C5B69A-87CF-3C4F-AA05-6A6753713036}" type="slidenum">
              <a:rPr lang="en-US" smtClean="0"/>
              <a:t>3</a:t>
            </a:fld>
            <a:endParaRPr lang="en-US"/>
          </a:p>
        </p:txBody>
      </p:sp>
    </p:spTree>
    <p:extLst>
      <p:ext uri="{BB962C8B-B14F-4D97-AF65-F5344CB8AC3E}">
        <p14:creationId xmlns:p14="http://schemas.microsoft.com/office/powerpoint/2010/main" val="758134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Test whether the model can integrate signals into a coherent understanding of the social situation, roles, norms, and intent.</a:t>
            </a:r>
          </a:p>
          <a:p>
            <a:endParaRPr lang="en-US" dirty="0"/>
          </a:p>
        </p:txBody>
      </p:sp>
      <p:sp>
        <p:nvSpPr>
          <p:cNvPr id="4" name="Slide Number Placeholder 3"/>
          <p:cNvSpPr>
            <a:spLocks noGrp="1"/>
          </p:cNvSpPr>
          <p:nvPr>
            <p:ph type="sldNum" sz="quarter" idx="5"/>
          </p:nvPr>
        </p:nvSpPr>
        <p:spPr/>
        <p:txBody>
          <a:bodyPr/>
          <a:lstStyle/>
          <a:p>
            <a:fld id="{65C5B69A-87CF-3C4F-AA05-6A6753713036}" type="slidenum">
              <a:rPr lang="en-US" smtClean="0"/>
              <a:t>13</a:t>
            </a:fld>
            <a:endParaRPr lang="en-US"/>
          </a:p>
        </p:txBody>
      </p:sp>
    </p:spTree>
    <p:extLst>
      <p:ext uri="{BB962C8B-B14F-4D97-AF65-F5344CB8AC3E}">
        <p14:creationId xmlns:p14="http://schemas.microsoft.com/office/powerpoint/2010/main" val="1399239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1/9/26</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9668220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1/9/26</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09260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1/9/26</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228606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1/9/26</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129314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1/9/26</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178220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1/9/26</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872122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1/9/26</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95678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1/9/26</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8946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1/9/26</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8443406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1/9/26</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049223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1/9/26</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779464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1/9/26</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145504242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2.xml"/><Relationship Id="rId1" Type="http://schemas.openxmlformats.org/officeDocument/2006/relationships/video" Target="https://www.youtube.com/embed/LTfMvliqiGk?feature=oembed"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2.xml"/><Relationship Id="rId1" Type="http://schemas.openxmlformats.org/officeDocument/2006/relationships/video" Target="https://www.youtube.com/embed/LTfMvliqiGk?feature=oembed"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2.xml"/><Relationship Id="rId1" Type="http://schemas.openxmlformats.org/officeDocument/2006/relationships/video" Target="https://www.youtube.com/embed/LTfMvliqiGk?feature=oembed"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2.xml"/><Relationship Id="rId1" Type="http://schemas.openxmlformats.org/officeDocument/2006/relationships/video" Target="https://www.youtube.com/embed/LTfMvliqiGk?feature=oembed"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Layout" Target="../slideLayouts/slideLayout2.xml"/><Relationship Id="rId1" Type="http://schemas.openxmlformats.org/officeDocument/2006/relationships/video" Target="https://www.youtube.com/embed/BRvskuX0CgA?feature=oembe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video" Target="https://www.youtube.com/embed/qUaopjMA7zE?feature=oembed"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video" Target="https://www.youtube.com/embed/qUaopjMA7zE?feature=oembed"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video" Target="https://www.youtube.com/embed/qUaopjMA7zE?feature=oembed"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video" Target="https://www.youtube.com/embed/qUaopjMA7zE?feature=oembed"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E448DB1-4196-18A6-15DA-C72635C1B1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4" name="Picture 3" descr="Vector background of vibrant colors splashing">
            <a:extLst>
              <a:ext uri="{FF2B5EF4-FFF2-40B4-BE49-F238E27FC236}">
                <a16:creationId xmlns:a16="http://schemas.microsoft.com/office/drawing/2014/main" id="{8E20F319-ED7D-C905-A4AF-E07BB1646F1F}"/>
              </a:ext>
            </a:extLst>
          </p:cNvPr>
          <p:cNvPicPr>
            <a:picLocks noChangeAspect="1"/>
          </p:cNvPicPr>
          <p:nvPr/>
        </p:nvPicPr>
        <p:blipFill>
          <a:blip r:embed="rId2"/>
          <a:srcRect t="17279"/>
          <a:stretch>
            <a:fillRect/>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DF15DF8A-891A-1965-E372-1BA1F3B94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507179" y="173179"/>
            <a:ext cx="6858002" cy="6511640"/>
          </a:xfrm>
          <a:prstGeom prst="rect">
            <a:avLst/>
          </a:prstGeom>
          <a:gradFill>
            <a:gsLst>
              <a:gs pos="0">
                <a:schemeClr val="bg1">
                  <a:alpha val="0"/>
                </a:schemeClr>
              </a:gs>
              <a:gs pos="46000">
                <a:schemeClr val="bg1">
                  <a:alpha val="33000"/>
                </a:schemeClr>
              </a:gs>
              <a:gs pos="26000">
                <a:schemeClr val="bg1">
                  <a:alpha val="20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247C53E6-44C1-25BE-9A3E-2CD0B73B110E}"/>
              </a:ext>
            </a:extLst>
          </p:cNvPr>
          <p:cNvSpPr>
            <a:spLocks noGrp="1"/>
          </p:cNvSpPr>
          <p:nvPr>
            <p:ph type="ctrTitle"/>
          </p:nvPr>
        </p:nvSpPr>
        <p:spPr>
          <a:xfrm>
            <a:off x="133564" y="-45722"/>
            <a:ext cx="5822586" cy="3474720"/>
          </a:xfrm>
        </p:spPr>
        <p:txBody>
          <a:bodyPr anchor="b">
            <a:normAutofit/>
          </a:bodyPr>
          <a:lstStyle/>
          <a:p>
            <a:pPr algn="l"/>
            <a:r>
              <a:rPr lang="en-US" sz="5800" dirty="0"/>
              <a:t>Benchmarking Emotional Intelligence of MLLMs</a:t>
            </a:r>
          </a:p>
        </p:txBody>
      </p:sp>
    </p:spTree>
    <p:extLst>
      <p:ext uri="{BB962C8B-B14F-4D97-AF65-F5344CB8AC3E}">
        <p14:creationId xmlns:p14="http://schemas.microsoft.com/office/powerpoint/2010/main" val="123464979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 screen&#10;&#10;AI-generated content may be incorrect.">
            <a:extLst>
              <a:ext uri="{FF2B5EF4-FFF2-40B4-BE49-F238E27FC236}">
                <a16:creationId xmlns:a16="http://schemas.microsoft.com/office/drawing/2014/main" id="{E7CC7F5D-3E7B-4590-6E13-B1A39F0B13C3}"/>
              </a:ext>
            </a:extLst>
          </p:cNvPr>
          <p:cNvPicPr>
            <a:picLocks noGrp="1" noChangeAspect="1"/>
          </p:cNvPicPr>
          <p:nvPr>
            <p:ph idx="1"/>
          </p:nvPr>
        </p:nvPicPr>
        <p:blipFill>
          <a:blip r:embed="rId2"/>
          <a:stretch>
            <a:fillRect/>
          </a:stretch>
        </p:blipFill>
        <p:spPr>
          <a:xfrm>
            <a:off x="612648" y="1199213"/>
            <a:ext cx="10802924" cy="5110147"/>
          </a:xfrm>
        </p:spPr>
      </p:pic>
      <p:sp>
        <p:nvSpPr>
          <p:cNvPr id="6" name="TextBox 5">
            <a:extLst>
              <a:ext uri="{FF2B5EF4-FFF2-40B4-BE49-F238E27FC236}">
                <a16:creationId xmlns:a16="http://schemas.microsoft.com/office/drawing/2014/main" id="{8CCCD470-5BD1-B00B-D2CF-E6F89C209A12}"/>
              </a:ext>
            </a:extLst>
          </p:cNvPr>
          <p:cNvSpPr txBox="1"/>
          <p:nvPr/>
        </p:nvSpPr>
        <p:spPr>
          <a:xfrm>
            <a:off x="612648" y="548640"/>
            <a:ext cx="7454798" cy="369332"/>
          </a:xfrm>
          <a:prstGeom prst="rect">
            <a:avLst/>
          </a:prstGeom>
          <a:noFill/>
        </p:spPr>
        <p:txBody>
          <a:bodyPr wrap="none" rtlCol="0">
            <a:spAutoFit/>
          </a:bodyPr>
          <a:lstStyle/>
          <a:p>
            <a:r>
              <a:rPr lang="en-US" dirty="0"/>
              <a:t>Understanding Perspective (Penny’s perspective) – Gemini 2.5 Flash</a:t>
            </a:r>
          </a:p>
        </p:txBody>
      </p:sp>
      <p:sp>
        <p:nvSpPr>
          <p:cNvPr id="11" name="Rectangle 10">
            <a:extLst>
              <a:ext uri="{FF2B5EF4-FFF2-40B4-BE49-F238E27FC236}">
                <a16:creationId xmlns:a16="http://schemas.microsoft.com/office/drawing/2014/main" id="{5E19AF6D-3E95-BE07-C5F4-1491271BDA06}"/>
              </a:ext>
            </a:extLst>
          </p:cNvPr>
          <p:cNvSpPr/>
          <p:nvPr/>
        </p:nvSpPr>
        <p:spPr>
          <a:xfrm>
            <a:off x="855619" y="4063239"/>
            <a:ext cx="6220918" cy="2142351"/>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736291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259D64-7140-AD47-BC9C-D28F1CC890D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B5B87915-7263-B3A1-4AA8-0869746A3FB4}"/>
              </a:ext>
            </a:extLst>
          </p:cNvPr>
          <p:cNvSpPr txBox="1"/>
          <p:nvPr/>
        </p:nvSpPr>
        <p:spPr>
          <a:xfrm>
            <a:off x="612648" y="548640"/>
            <a:ext cx="7725385" cy="369332"/>
          </a:xfrm>
          <a:prstGeom prst="rect">
            <a:avLst/>
          </a:prstGeom>
          <a:noFill/>
        </p:spPr>
        <p:txBody>
          <a:bodyPr wrap="none" rtlCol="0">
            <a:spAutoFit/>
          </a:bodyPr>
          <a:lstStyle/>
          <a:p>
            <a:r>
              <a:rPr lang="en-US" dirty="0"/>
              <a:t>Understanding Perspective (Sheldon’s Perspective) - GEMINI 2.5 Flash</a:t>
            </a:r>
          </a:p>
        </p:txBody>
      </p:sp>
      <p:pic>
        <p:nvPicPr>
          <p:cNvPr id="4" name="Content Placeholder 3">
            <a:extLst>
              <a:ext uri="{FF2B5EF4-FFF2-40B4-BE49-F238E27FC236}">
                <a16:creationId xmlns:a16="http://schemas.microsoft.com/office/drawing/2014/main" id="{5D99D135-43A3-69BE-A20C-F3E93F558157}"/>
              </a:ext>
            </a:extLst>
          </p:cNvPr>
          <p:cNvPicPr>
            <a:picLocks noGrp="1" noChangeAspect="1"/>
          </p:cNvPicPr>
          <p:nvPr>
            <p:ph idx="1"/>
          </p:nvPr>
        </p:nvPicPr>
        <p:blipFill>
          <a:blip r:embed="rId2"/>
          <a:stretch>
            <a:fillRect/>
          </a:stretch>
        </p:blipFill>
        <p:spPr>
          <a:xfrm>
            <a:off x="455116" y="1132681"/>
            <a:ext cx="9603284" cy="5351943"/>
          </a:xfrm>
          <a:prstGeom prst="rect">
            <a:avLst/>
          </a:prstGeom>
        </p:spPr>
      </p:pic>
      <p:sp>
        <p:nvSpPr>
          <p:cNvPr id="8" name="Rectangle 7">
            <a:extLst>
              <a:ext uri="{FF2B5EF4-FFF2-40B4-BE49-F238E27FC236}">
                <a16:creationId xmlns:a16="http://schemas.microsoft.com/office/drawing/2014/main" id="{CD5381CC-3BC5-C705-CC65-9F396792567D}"/>
              </a:ext>
            </a:extLst>
          </p:cNvPr>
          <p:cNvSpPr/>
          <p:nvPr/>
        </p:nvSpPr>
        <p:spPr>
          <a:xfrm>
            <a:off x="650748" y="3429001"/>
            <a:ext cx="5688339" cy="164176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53506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BEFE6-DFBE-FA39-D07A-0E1BB8CD6B8C}"/>
              </a:ext>
            </a:extLst>
          </p:cNvPr>
          <p:cNvSpPr>
            <a:spLocks noGrp="1"/>
          </p:cNvSpPr>
          <p:nvPr>
            <p:ph type="title"/>
          </p:nvPr>
        </p:nvSpPr>
        <p:spPr/>
        <p:txBody>
          <a:bodyPr/>
          <a:lstStyle/>
          <a:p>
            <a:r>
              <a:rPr lang="en-US" dirty="0"/>
              <a:t>1. Social Signal Perception </a:t>
            </a:r>
          </a:p>
        </p:txBody>
      </p:sp>
      <p:sp>
        <p:nvSpPr>
          <p:cNvPr id="3" name="Content Placeholder 2">
            <a:extLst>
              <a:ext uri="{FF2B5EF4-FFF2-40B4-BE49-F238E27FC236}">
                <a16:creationId xmlns:a16="http://schemas.microsoft.com/office/drawing/2014/main" id="{13481AC5-837F-71B3-3D0E-0417B0DB74FE}"/>
              </a:ext>
            </a:extLst>
          </p:cNvPr>
          <p:cNvSpPr>
            <a:spLocks noGrp="1"/>
          </p:cNvSpPr>
          <p:nvPr>
            <p:ph idx="1"/>
          </p:nvPr>
        </p:nvSpPr>
        <p:spPr>
          <a:xfrm>
            <a:off x="612648" y="1322340"/>
            <a:ext cx="10653579" cy="5632936"/>
          </a:xfrm>
        </p:spPr>
        <p:txBody>
          <a:bodyPr>
            <a:normAutofit fontScale="70000" lnSpcReduction="20000"/>
          </a:bodyPr>
          <a:lstStyle/>
          <a:p>
            <a:pPr marL="0" indent="0">
              <a:buNone/>
            </a:pPr>
            <a:r>
              <a:rPr lang="en-US" b="1" dirty="0"/>
              <a:t>1. </a:t>
            </a:r>
            <a:r>
              <a:rPr lang="en-US" b="1" noProof="0" dirty="0"/>
              <a:t>Signal Presence  </a:t>
            </a:r>
            <a:r>
              <a:rPr lang="en-US" b="1" dirty="0"/>
              <a:t>(What cues exist)</a:t>
            </a:r>
          </a:p>
          <a:p>
            <a:r>
              <a:rPr lang="en-US" dirty="0"/>
              <a:t>Template: “Which of the following signals are present in the clip?”</a:t>
            </a:r>
          </a:p>
          <a:p>
            <a:r>
              <a:rPr lang="en-US" dirty="0"/>
              <a:t>Example: Avoided eye contact, raise  voice, smiling facial expression, hesitation before speaking, neutral posture</a:t>
            </a:r>
          </a:p>
          <a:p>
            <a:pPr marL="457200" indent="-457200">
              <a:buAutoNum type="arabicPeriod"/>
            </a:pPr>
            <a:endParaRPr lang="en-US" dirty="0"/>
          </a:p>
          <a:p>
            <a:pPr marL="0" indent="0">
              <a:buNone/>
            </a:pPr>
            <a:r>
              <a:rPr lang="en-US" b="1" dirty="0"/>
              <a:t>2. Signal Localization and Classification (Where and what cues)</a:t>
            </a:r>
          </a:p>
          <a:p>
            <a:r>
              <a:rPr lang="en-US" dirty="0"/>
              <a:t>Template: “Which expression best matches the speaker at XX”</a:t>
            </a:r>
          </a:p>
          <a:p>
            <a:r>
              <a:rPr lang="en-US" dirty="0"/>
              <a:t>Examples: Neutral, Forced smile, Genuine Smile, Discomfort</a:t>
            </a:r>
          </a:p>
          <a:p>
            <a:endParaRPr lang="en-US" dirty="0"/>
          </a:p>
          <a:p>
            <a:pPr marL="0" indent="0">
              <a:buNone/>
            </a:pPr>
            <a:r>
              <a:rPr lang="en-US" b="1" dirty="0"/>
              <a:t>3. Cross-modal alignment and contradiction (Do Cues agree)</a:t>
            </a:r>
          </a:p>
          <a:p>
            <a:r>
              <a:rPr lang="en-US" dirty="0"/>
              <a:t>Template: “Which signals conflict with each other”</a:t>
            </a:r>
          </a:p>
          <a:p>
            <a:r>
              <a:rPr lang="en-US" dirty="0"/>
              <a:t>Examples: Facial expression conflicts with verbal content, tone of voice conflicts with verbal content, no conflict is present</a:t>
            </a:r>
          </a:p>
          <a:p>
            <a:endParaRPr lang="en-US" dirty="0"/>
          </a:p>
          <a:p>
            <a:pPr marL="0" indent="0">
              <a:buNone/>
            </a:pPr>
            <a:r>
              <a:rPr lang="en-US" b="1" dirty="0"/>
              <a:t>4. Temporal Signal Dynamics (How do cues change) </a:t>
            </a:r>
          </a:p>
          <a:p>
            <a:r>
              <a:rPr lang="en-US" dirty="0"/>
              <a:t>Template: “Which of the following transition do you observe in the signals”</a:t>
            </a:r>
          </a:p>
          <a:p>
            <a:r>
              <a:rPr lang="en-US" dirty="0"/>
              <a:t>Examples: Vocal intensity increases, facial expression changes throughout the clip</a:t>
            </a:r>
          </a:p>
        </p:txBody>
      </p:sp>
    </p:spTree>
    <p:extLst>
      <p:ext uri="{BB962C8B-B14F-4D97-AF65-F5344CB8AC3E}">
        <p14:creationId xmlns:p14="http://schemas.microsoft.com/office/powerpoint/2010/main" val="9031639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D8BCF5-2A21-D8FE-9943-73B157C7FD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49E93C-1257-0345-0675-34F7D4D7FD85}"/>
              </a:ext>
            </a:extLst>
          </p:cNvPr>
          <p:cNvSpPr>
            <a:spLocks noGrp="1"/>
          </p:cNvSpPr>
          <p:nvPr>
            <p:ph type="title"/>
          </p:nvPr>
        </p:nvSpPr>
        <p:spPr>
          <a:xfrm>
            <a:off x="368808" y="279132"/>
            <a:ext cx="11823192" cy="1132258"/>
          </a:xfrm>
        </p:spPr>
        <p:txBody>
          <a:bodyPr/>
          <a:lstStyle/>
          <a:p>
            <a:r>
              <a:rPr lang="en-US" dirty="0"/>
              <a:t>2. Situation Awareness (Raw cues -&gt; Social Context)</a:t>
            </a:r>
          </a:p>
        </p:txBody>
      </p:sp>
      <p:sp>
        <p:nvSpPr>
          <p:cNvPr id="3" name="Content Placeholder 2">
            <a:extLst>
              <a:ext uri="{FF2B5EF4-FFF2-40B4-BE49-F238E27FC236}">
                <a16:creationId xmlns:a16="http://schemas.microsoft.com/office/drawing/2014/main" id="{62EA8341-9EE3-4044-36BC-52F45A9892E1}"/>
              </a:ext>
            </a:extLst>
          </p:cNvPr>
          <p:cNvSpPr>
            <a:spLocks noGrp="1"/>
          </p:cNvSpPr>
          <p:nvPr>
            <p:ph idx="1"/>
          </p:nvPr>
        </p:nvSpPr>
        <p:spPr>
          <a:xfrm>
            <a:off x="368808" y="960764"/>
            <a:ext cx="12153659" cy="7865602"/>
          </a:xfrm>
        </p:spPr>
        <p:txBody>
          <a:bodyPr>
            <a:noAutofit/>
          </a:bodyPr>
          <a:lstStyle/>
          <a:p>
            <a:pPr marL="457200" indent="-457200">
              <a:buAutoNum type="arabicPeriod"/>
            </a:pPr>
            <a:r>
              <a:rPr lang="en-US" sz="1400" b="1" dirty="0"/>
              <a:t>Context Identification </a:t>
            </a:r>
          </a:p>
          <a:p>
            <a:r>
              <a:rPr lang="en-US" sz="1400" b="1" dirty="0"/>
              <a:t>Template: </a:t>
            </a:r>
            <a:r>
              <a:rPr lang="en-US" sz="1400" dirty="0"/>
              <a:t>What is the social context of this interaction? Which signals suggest this?” </a:t>
            </a:r>
          </a:p>
          <a:p>
            <a:r>
              <a:rPr lang="en-US" sz="1400" b="1" dirty="0"/>
              <a:t>Example: </a:t>
            </a:r>
            <a:r>
              <a:rPr lang="en-US" sz="1400" dirty="0"/>
              <a:t>Neutral/Cooperative/Tense/Awkward/Polite/Sarcastic/Formal/Informal/Comforting Negotiation/Conversation/Teaching/Confrontation</a:t>
            </a:r>
            <a:br>
              <a:rPr lang="en-US" sz="1400" dirty="0"/>
            </a:br>
            <a:endParaRPr lang="en-US" sz="1400" dirty="0"/>
          </a:p>
          <a:p>
            <a:pPr marL="0" indent="0">
              <a:buNone/>
            </a:pPr>
            <a:r>
              <a:rPr lang="en-US" sz="1400" b="1" dirty="0"/>
              <a:t>2. Character Inference</a:t>
            </a:r>
          </a:p>
          <a:p>
            <a:r>
              <a:rPr lang="en-US" sz="1400" b="1" dirty="0"/>
              <a:t>Template: </a:t>
            </a:r>
            <a:r>
              <a:rPr lang="en-US" sz="1400" dirty="0"/>
              <a:t>What can you infer about the character’s emotions? Which signals suggest that?” </a:t>
            </a:r>
          </a:p>
          <a:p>
            <a:r>
              <a:rPr lang="en-US" sz="1400" b="1" dirty="0"/>
              <a:t>Example:</a:t>
            </a:r>
            <a:br>
              <a:rPr lang="en-US" sz="1400" dirty="0"/>
            </a:br>
            <a:endParaRPr lang="en-US" sz="1400" dirty="0"/>
          </a:p>
          <a:p>
            <a:pPr marL="0" indent="0">
              <a:buNone/>
            </a:pPr>
            <a:r>
              <a:rPr lang="en-US" sz="1400" b="1" dirty="0"/>
              <a:t>3. Role &amp; Relationship Inference</a:t>
            </a:r>
            <a:endParaRPr lang="en-US" sz="1400" dirty="0"/>
          </a:p>
          <a:p>
            <a:r>
              <a:rPr lang="en-US" sz="1400" b="1" dirty="0"/>
              <a:t>Template:</a:t>
            </a:r>
            <a:r>
              <a:rPr lang="en-US" sz="1400" dirty="0"/>
              <a:t> “What best describes the relationship between the parties? Which signals suggest that?”</a:t>
            </a:r>
          </a:p>
          <a:p>
            <a:r>
              <a:rPr lang="en-US" sz="1400" b="1" dirty="0"/>
              <a:t>Examples:</a:t>
            </a:r>
            <a:r>
              <a:rPr lang="en-US" sz="1400" dirty="0"/>
              <a:t> Friends, colleagues, superior, subordinate, strangers, adversarial</a:t>
            </a:r>
            <a:br>
              <a:rPr lang="en-US" sz="1400" dirty="0"/>
            </a:br>
            <a:endParaRPr lang="en-US" sz="1400" dirty="0"/>
          </a:p>
          <a:p>
            <a:pPr marL="0" indent="0">
              <a:buNone/>
            </a:pPr>
            <a:r>
              <a:rPr lang="en-US" sz="1400" b="1" dirty="0"/>
              <a:t>4. Intent &amp; Stance Recognition</a:t>
            </a:r>
            <a:endParaRPr lang="en-US" sz="1400" dirty="0"/>
          </a:p>
          <a:p>
            <a:r>
              <a:rPr lang="en-US" sz="1400" b="1" dirty="0"/>
              <a:t>Template:</a:t>
            </a:r>
            <a:r>
              <a:rPr lang="en-US" sz="1400" dirty="0"/>
              <a:t> “What is the characters likely intent? Which signals suggest that?”</a:t>
            </a:r>
          </a:p>
          <a:p>
            <a:r>
              <a:rPr lang="en-US" sz="1400" b="1" dirty="0"/>
              <a:t>Examples:</a:t>
            </a:r>
            <a:r>
              <a:rPr lang="en-US" sz="1400" dirty="0"/>
              <a:t> Persuading, deflecting, apologizing, asserting dominance, seeking approval</a:t>
            </a:r>
          </a:p>
        </p:txBody>
      </p:sp>
    </p:spTree>
    <p:extLst>
      <p:ext uri="{BB962C8B-B14F-4D97-AF65-F5344CB8AC3E}">
        <p14:creationId xmlns:p14="http://schemas.microsoft.com/office/powerpoint/2010/main" val="1198809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descr="Terminator Genisys (2015) - Killing the T-1000 Scene (4/10) | Movieclips">
            <a:hlinkClick r:id="" action="ppaction://media"/>
            <a:extLst>
              <a:ext uri="{FF2B5EF4-FFF2-40B4-BE49-F238E27FC236}">
                <a16:creationId xmlns:a16="http://schemas.microsoft.com/office/drawing/2014/main" id="{02649990-53C8-9E32-7EC2-A88086EFFD09}"/>
              </a:ext>
            </a:extLst>
          </p:cNvPr>
          <p:cNvPicPr>
            <a:picLocks noGrp="1" noRot="1" noChangeAspect="1"/>
          </p:cNvPicPr>
          <p:nvPr>
            <p:ph idx="1"/>
            <a:videoFile r:link="rId1"/>
          </p:nvPr>
        </p:nvPicPr>
        <p:blipFill>
          <a:blip r:embed="rId3"/>
          <a:stretch>
            <a:fillRect/>
          </a:stretch>
        </p:blipFill>
        <p:spPr>
          <a:xfrm>
            <a:off x="451885" y="327259"/>
            <a:ext cx="6930692" cy="3916111"/>
          </a:xfrm>
          <a:prstGeom prst="rect">
            <a:avLst/>
          </a:prstGeom>
        </p:spPr>
      </p:pic>
      <p:sp>
        <p:nvSpPr>
          <p:cNvPr id="5" name="TextBox 4">
            <a:extLst>
              <a:ext uri="{FF2B5EF4-FFF2-40B4-BE49-F238E27FC236}">
                <a16:creationId xmlns:a16="http://schemas.microsoft.com/office/drawing/2014/main" id="{EA297F81-FBE0-BD9D-A09A-873B5D003C42}"/>
              </a:ext>
            </a:extLst>
          </p:cNvPr>
          <p:cNvSpPr txBox="1"/>
          <p:nvPr/>
        </p:nvSpPr>
        <p:spPr>
          <a:xfrm>
            <a:off x="7487708" y="327259"/>
            <a:ext cx="2632003" cy="369332"/>
          </a:xfrm>
          <a:prstGeom prst="rect">
            <a:avLst/>
          </a:prstGeom>
          <a:noFill/>
        </p:spPr>
        <p:txBody>
          <a:bodyPr wrap="none" rtlCol="0">
            <a:spAutoFit/>
          </a:bodyPr>
          <a:lstStyle/>
          <a:p>
            <a:r>
              <a:rPr lang="en-US" b="1" dirty="0"/>
              <a:t>Context Identification</a:t>
            </a:r>
          </a:p>
        </p:txBody>
      </p:sp>
      <p:sp>
        <p:nvSpPr>
          <p:cNvPr id="6" name="TextBox 5">
            <a:extLst>
              <a:ext uri="{FF2B5EF4-FFF2-40B4-BE49-F238E27FC236}">
                <a16:creationId xmlns:a16="http://schemas.microsoft.com/office/drawing/2014/main" id="{58021798-7239-93C8-CB80-1C9A9B1F5FB3}"/>
              </a:ext>
            </a:extLst>
          </p:cNvPr>
          <p:cNvSpPr txBox="1"/>
          <p:nvPr/>
        </p:nvSpPr>
        <p:spPr>
          <a:xfrm>
            <a:off x="7487708" y="783566"/>
            <a:ext cx="4524620" cy="646331"/>
          </a:xfrm>
          <a:prstGeom prst="rect">
            <a:avLst/>
          </a:prstGeom>
          <a:noFill/>
        </p:spPr>
        <p:txBody>
          <a:bodyPr wrap="square" rtlCol="0">
            <a:spAutoFit/>
          </a:bodyPr>
          <a:lstStyle/>
          <a:p>
            <a:r>
              <a:rPr lang="en-US" dirty="0">
                <a:solidFill>
                  <a:srgbClr val="FF0000"/>
                </a:solidFill>
              </a:rPr>
              <a:t>For each sub-category, test Localization, Identification, Change </a:t>
            </a:r>
          </a:p>
        </p:txBody>
      </p:sp>
      <p:sp>
        <p:nvSpPr>
          <p:cNvPr id="8" name="TextBox 7">
            <a:extLst>
              <a:ext uri="{FF2B5EF4-FFF2-40B4-BE49-F238E27FC236}">
                <a16:creationId xmlns:a16="http://schemas.microsoft.com/office/drawing/2014/main" id="{65370A84-1432-6F61-BE4A-4CD99202081E}"/>
              </a:ext>
            </a:extLst>
          </p:cNvPr>
          <p:cNvSpPr txBox="1"/>
          <p:nvPr/>
        </p:nvSpPr>
        <p:spPr>
          <a:xfrm>
            <a:off x="477353" y="4379707"/>
            <a:ext cx="8692116" cy="369332"/>
          </a:xfrm>
          <a:prstGeom prst="rect">
            <a:avLst/>
          </a:prstGeom>
          <a:noFill/>
        </p:spPr>
        <p:txBody>
          <a:bodyPr wrap="square">
            <a:spAutoFit/>
          </a:bodyPr>
          <a:lstStyle/>
          <a:p>
            <a:r>
              <a:rPr lang="en-US" sz="1800" b="1" dirty="0"/>
              <a:t>What is the social context of this interaction? Which signals suggest this?</a:t>
            </a:r>
          </a:p>
        </p:txBody>
      </p:sp>
      <p:sp>
        <p:nvSpPr>
          <p:cNvPr id="9" name="TextBox 8">
            <a:extLst>
              <a:ext uri="{FF2B5EF4-FFF2-40B4-BE49-F238E27FC236}">
                <a16:creationId xmlns:a16="http://schemas.microsoft.com/office/drawing/2014/main" id="{8EC83335-C340-7650-D398-E8281932BFB0}"/>
              </a:ext>
            </a:extLst>
          </p:cNvPr>
          <p:cNvSpPr txBox="1"/>
          <p:nvPr/>
        </p:nvSpPr>
        <p:spPr>
          <a:xfrm>
            <a:off x="451885" y="4885376"/>
            <a:ext cx="6766981" cy="369332"/>
          </a:xfrm>
          <a:prstGeom prst="rect">
            <a:avLst/>
          </a:prstGeom>
          <a:noFill/>
        </p:spPr>
        <p:txBody>
          <a:bodyPr wrap="none" rtlCol="0">
            <a:spAutoFit/>
          </a:bodyPr>
          <a:lstStyle/>
          <a:p>
            <a:r>
              <a:rPr lang="en-US" dirty="0"/>
              <a:t>1. The woman holding the gun suggests a tense confrontation</a:t>
            </a:r>
          </a:p>
        </p:txBody>
      </p:sp>
      <p:sp>
        <p:nvSpPr>
          <p:cNvPr id="11" name="TextBox 10">
            <a:extLst>
              <a:ext uri="{FF2B5EF4-FFF2-40B4-BE49-F238E27FC236}">
                <a16:creationId xmlns:a16="http://schemas.microsoft.com/office/drawing/2014/main" id="{E3E2EE3F-D2E8-9553-7C21-4B63AA032609}"/>
              </a:ext>
            </a:extLst>
          </p:cNvPr>
          <p:cNvSpPr txBox="1"/>
          <p:nvPr/>
        </p:nvSpPr>
        <p:spPr>
          <a:xfrm>
            <a:off x="451885" y="5254708"/>
            <a:ext cx="9452511" cy="646331"/>
          </a:xfrm>
          <a:prstGeom prst="rect">
            <a:avLst/>
          </a:prstGeom>
          <a:noFill/>
        </p:spPr>
        <p:txBody>
          <a:bodyPr wrap="square" rtlCol="0">
            <a:spAutoFit/>
          </a:bodyPr>
          <a:lstStyle/>
          <a:p>
            <a:r>
              <a:rPr lang="en-US" dirty="0"/>
              <a:t>2. With both people accusing each other, the woman is forced to choose sides based on her allegiance </a:t>
            </a:r>
          </a:p>
        </p:txBody>
      </p:sp>
      <p:sp>
        <p:nvSpPr>
          <p:cNvPr id="13" name="TextBox 12">
            <a:extLst>
              <a:ext uri="{FF2B5EF4-FFF2-40B4-BE49-F238E27FC236}">
                <a16:creationId xmlns:a16="http://schemas.microsoft.com/office/drawing/2014/main" id="{63B015DB-A197-714A-4818-3661F315637E}"/>
              </a:ext>
            </a:extLst>
          </p:cNvPr>
          <p:cNvSpPr txBox="1"/>
          <p:nvPr/>
        </p:nvSpPr>
        <p:spPr>
          <a:xfrm>
            <a:off x="451884" y="5901039"/>
            <a:ext cx="9452511" cy="923330"/>
          </a:xfrm>
          <a:prstGeom prst="rect">
            <a:avLst/>
          </a:prstGeom>
          <a:noFill/>
        </p:spPr>
        <p:txBody>
          <a:bodyPr wrap="square" rtlCol="0">
            <a:spAutoFit/>
          </a:bodyPr>
          <a:lstStyle/>
          <a:p>
            <a:r>
              <a:rPr lang="en-US" dirty="0"/>
              <a:t>3. One of the characters is clearly attempting to trick Sarah into believing a falsehood, making it seem like a dramatic display of psychological warfare before the physical reveal.</a:t>
            </a:r>
          </a:p>
        </p:txBody>
      </p:sp>
    </p:spTree>
    <p:extLst>
      <p:ext uri="{BB962C8B-B14F-4D97-AF65-F5344CB8AC3E}">
        <p14:creationId xmlns:p14="http://schemas.microsoft.com/office/powerpoint/2010/main" val="3707666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948CB1-1E0E-2878-0B22-5F90E2E1E171}"/>
            </a:ext>
          </a:extLst>
        </p:cNvPr>
        <p:cNvGrpSpPr/>
        <p:nvPr/>
      </p:nvGrpSpPr>
      <p:grpSpPr>
        <a:xfrm>
          <a:off x="0" y="0"/>
          <a:ext cx="0" cy="0"/>
          <a:chOff x="0" y="0"/>
          <a:chExt cx="0" cy="0"/>
        </a:xfrm>
      </p:grpSpPr>
      <p:pic>
        <p:nvPicPr>
          <p:cNvPr id="4" name="Online Media 3" descr="Terminator Genisys (2015) - Killing the T-1000 Scene (4/10) | Movieclips">
            <a:hlinkClick r:id="" action="ppaction://media"/>
            <a:extLst>
              <a:ext uri="{FF2B5EF4-FFF2-40B4-BE49-F238E27FC236}">
                <a16:creationId xmlns:a16="http://schemas.microsoft.com/office/drawing/2014/main" id="{DD97CA9B-6DC0-821B-643E-D55D3AC07888}"/>
              </a:ext>
            </a:extLst>
          </p:cNvPr>
          <p:cNvPicPr>
            <a:picLocks noGrp="1" noRot="1" noChangeAspect="1"/>
          </p:cNvPicPr>
          <p:nvPr>
            <p:ph idx="1"/>
            <a:videoFile r:link="rId1"/>
          </p:nvPr>
        </p:nvPicPr>
        <p:blipFill>
          <a:blip r:embed="rId3"/>
          <a:stretch>
            <a:fillRect/>
          </a:stretch>
        </p:blipFill>
        <p:spPr>
          <a:xfrm>
            <a:off x="451885" y="327259"/>
            <a:ext cx="6930692" cy="3916111"/>
          </a:xfrm>
          <a:prstGeom prst="rect">
            <a:avLst/>
          </a:prstGeom>
        </p:spPr>
      </p:pic>
      <p:sp>
        <p:nvSpPr>
          <p:cNvPr id="5" name="TextBox 4">
            <a:extLst>
              <a:ext uri="{FF2B5EF4-FFF2-40B4-BE49-F238E27FC236}">
                <a16:creationId xmlns:a16="http://schemas.microsoft.com/office/drawing/2014/main" id="{E01DDB3F-9C26-E158-91D4-50F08191B647}"/>
              </a:ext>
            </a:extLst>
          </p:cNvPr>
          <p:cNvSpPr txBox="1"/>
          <p:nvPr/>
        </p:nvSpPr>
        <p:spPr>
          <a:xfrm>
            <a:off x="7487708" y="327259"/>
            <a:ext cx="2502736" cy="369332"/>
          </a:xfrm>
          <a:prstGeom prst="rect">
            <a:avLst/>
          </a:prstGeom>
          <a:noFill/>
        </p:spPr>
        <p:txBody>
          <a:bodyPr wrap="none" rtlCol="0">
            <a:spAutoFit/>
          </a:bodyPr>
          <a:lstStyle/>
          <a:p>
            <a:r>
              <a:rPr lang="en-US" b="1" dirty="0"/>
              <a:t>Emotional Inference</a:t>
            </a:r>
          </a:p>
        </p:txBody>
      </p:sp>
      <p:sp>
        <p:nvSpPr>
          <p:cNvPr id="6" name="TextBox 5">
            <a:extLst>
              <a:ext uri="{FF2B5EF4-FFF2-40B4-BE49-F238E27FC236}">
                <a16:creationId xmlns:a16="http://schemas.microsoft.com/office/drawing/2014/main" id="{999DEB0A-058F-034F-3ABD-6C3B64E2505F}"/>
              </a:ext>
            </a:extLst>
          </p:cNvPr>
          <p:cNvSpPr txBox="1"/>
          <p:nvPr/>
        </p:nvSpPr>
        <p:spPr>
          <a:xfrm>
            <a:off x="7487708" y="783566"/>
            <a:ext cx="4524620" cy="646331"/>
          </a:xfrm>
          <a:prstGeom prst="rect">
            <a:avLst/>
          </a:prstGeom>
          <a:noFill/>
        </p:spPr>
        <p:txBody>
          <a:bodyPr wrap="square" rtlCol="0">
            <a:spAutoFit/>
          </a:bodyPr>
          <a:lstStyle/>
          <a:p>
            <a:r>
              <a:rPr lang="en-US" dirty="0">
                <a:solidFill>
                  <a:srgbClr val="FF0000"/>
                </a:solidFill>
              </a:rPr>
              <a:t>For each sub-category, test Localization, Identification, Change </a:t>
            </a:r>
          </a:p>
        </p:txBody>
      </p:sp>
      <p:sp>
        <p:nvSpPr>
          <p:cNvPr id="8" name="TextBox 7">
            <a:extLst>
              <a:ext uri="{FF2B5EF4-FFF2-40B4-BE49-F238E27FC236}">
                <a16:creationId xmlns:a16="http://schemas.microsoft.com/office/drawing/2014/main" id="{C0FF9BEE-025C-E19C-A188-0AEE1BFE4BF6}"/>
              </a:ext>
            </a:extLst>
          </p:cNvPr>
          <p:cNvSpPr txBox="1"/>
          <p:nvPr/>
        </p:nvSpPr>
        <p:spPr>
          <a:xfrm>
            <a:off x="451884" y="4465229"/>
            <a:ext cx="9192630" cy="369332"/>
          </a:xfrm>
          <a:prstGeom prst="rect">
            <a:avLst/>
          </a:prstGeom>
          <a:noFill/>
        </p:spPr>
        <p:txBody>
          <a:bodyPr wrap="square">
            <a:spAutoFit/>
          </a:bodyPr>
          <a:lstStyle/>
          <a:p>
            <a:r>
              <a:rPr lang="en-US" b="1" dirty="0"/>
              <a:t>What can you infer about the character’s emotions? Which signals suggest that?</a:t>
            </a:r>
            <a:endParaRPr lang="en-US" sz="1800" b="1" dirty="0"/>
          </a:p>
        </p:txBody>
      </p:sp>
      <p:sp>
        <p:nvSpPr>
          <p:cNvPr id="2" name="Rectangle 1">
            <a:extLst>
              <a:ext uri="{FF2B5EF4-FFF2-40B4-BE49-F238E27FC236}">
                <a16:creationId xmlns:a16="http://schemas.microsoft.com/office/drawing/2014/main" id="{4DE3968B-3C8F-3114-BDCA-30F028662E54}"/>
              </a:ext>
            </a:extLst>
          </p:cNvPr>
          <p:cNvSpPr>
            <a:spLocks noChangeArrowheads="1"/>
          </p:cNvSpPr>
          <p:nvPr/>
        </p:nvSpPr>
        <p:spPr bwMode="auto">
          <a:xfrm>
            <a:off x="451884" y="4976205"/>
            <a:ext cx="2737377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rgbClr val="000000"/>
                </a:solidFill>
                <a:effectLst/>
                <a:latin typeface="Arial" panose="020B0604020202020204" pitchFamily="34" charset="0"/>
              </a:rPr>
              <a:t>High Alertness/Vigilance:</a:t>
            </a:r>
            <a:r>
              <a:rPr lang="en-US" altLang="en-US" dirty="0"/>
              <a:t> </a:t>
            </a:r>
            <a:r>
              <a:rPr kumimoji="0" lang="en-US" altLang="en-US" sz="1800" b="0" i="0" u="none" strike="noStrike" cap="none" normalizeH="0" baseline="0" dirty="0">
                <a:ln>
                  <a:noFill/>
                </a:ln>
                <a:solidFill>
                  <a:srgbClr val="000000"/>
                </a:solidFill>
                <a:effectLst/>
                <a:latin typeface="Arial" panose="020B0604020202020204" pitchFamily="34" charset="0"/>
              </a:rPr>
              <a:t>From the very beginning of the clip, she is seen holding a large firearm in a ready position, moving cautiously, and scanning her surroundings. Her eyes are constantly moving, her stance is firm, and her expression is one of intense focus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B340F102-3AF7-7030-98CF-1D9C8F67F56A}"/>
              </a:ext>
            </a:extLst>
          </p:cNvPr>
          <p:cNvSpPr>
            <a:spLocks noChangeArrowheads="1"/>
          </p:cNvSpPr>
          <p:nvPr/>
        </p:nvSpPr>
        <p:spPr bwMode="auto">
          <a:xfrm>
            <a:off x="589710" y="5437870"/>
            <a:ext cx="2554949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buFontTx/>
              <a:buChar char="•"/>
            </a:pPr>
            <a:r>
              <a:rPr lang="en-US" altLang="en-US" b="1" dirty="0">
                <a:solidFill>
                  <a:srgbClr val="000000"/>
                </a:solidFill>
              </a:rPr>
              <a:t> Uncertainty/Doubt:</a:t>
            </a:r>
            <a:r>
              <a:rPr lang="en-US" altLang="en-US" dirty="0"/>
              <a:t> </a:t>
            </a:r>
            <a:r>
              <a:rPr kumimoji="0" lang="en-US" altLang="en-US" sz="1800" b="0" i="0" u="none" strike="noStrike" cap="none" normalizeH="0" baseline="0" dirty="0">
                <a:ln>
                  <a:noFill/>
                </a:ln>
                <a:solidFill>
                  <a:srgbClr val="000000"/>
                </a:solidFill>
                <a:effectLst/>
                <a:latin typeface="Arial" panose="020B0604020202020204" pitchFamily="34" charset="0"/>
              </a:rPr>
              <a:t>During the verbal exchange between the two men, her eyes dart between them, her head tilts slightly, and her facial muscles show tension and contemplation. She seems genuinely confused about which one is telling the truth.</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5" name="Rectangle 6">
            <a:extLst>
              <a:ext uri="{FF2B5EF4-FFF2-40B4-BE49-F238E27FC236}">
                <a16:creationId xmlns:a16="http://schemas.microsoft.com/office/drawing/2014/main" id="{AFA32653-C0A8-7949-CBCD-5537D0BF9A5E}"/>
              </a:ext>
            </a:extLst>
          </p:cNvPr>
          <p:cNvSpPr>
            <a:spLocks noChangeArrowheads="1"/>
          </p:cNvSpPr>
          <p:nvPr/>
        </p:nvSpPr>
        <p:spPr bwMode="auto">
          <a:xfrm>
            <a:off x="451884" y="6041179"/>
            <a:ext cx="1291257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rgbClr val="000000"/>
                </a:solidFill>
                <a:effectLst/>
                <a:latin typeface="Arial" panose="020B0604020202020204" pitchFamily="34" charset="0"/>
              </a:rPr>
              <a:t>Callousness or Apathy:</a:t>
            </a:r>
            <a:r>
              <a:rPr kumimoji="0" lang="en-US" altLang="en-US" sz="1800" b="0" i="0" u="none" strike="noStrike" cap="none" normalizeH="0" baseline="0" dirty="0">
                <a:ln>
                  <a:noFill/>
                </a:ln>
                <a:solidFill>
                  <a:srgbClr val="000000"/>
                </a:solidFill>
                <a:effectLst/>
                <a:latin typeface="Arial" panose="020B0604020202020204" pitchFamily="34" charset="0"/>
                <a:ea typeface="-webkit-standard"/>
              </a:rPr>
              <a:t> Her initial stoicism and quick action in firing her weapon reveals a lack of emotion or indifference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86912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5B7A59-CC45-C9B0-32B8-F5419F96235B}"/>
            </a:ext>
          </a:extLst>
        </p:cNvPr>
        <p:cNvGrpSpPr/>
        <p:nvPr/>
      </p:nvGrpSpPr>
      <p:grpSpPr>
        <a:xfrm>
          <a:off x="0" y="0"/>
          <a:ext cx="0" cy="0"/>
          <a:chOff x="0" y="0"/>
          <a:chExt cx="0" cy="0"/>
        </a:xfrm>
      </p:grpSpPr>
      <p:pic>
        <p:nvPicPr>
          <p:cNvPr id="4" name="Online Media 3" descr="Terminator Genisys (2015) - Killing the T-1000 Scene (4/10) | Movieclips">
            <a:hlinkClick r:id="" action="ppaction://media"/>
            <a:extLst>
              <a:ext uri="{FF2B5EF4-FFF2-40B4-BE49-F238E27FC236}">
                <a16:creationId xmlns:a16="http://schemas.microsoft.com/office/drawing/2014/main" id="{3CFE38A0-3A13-EEB1-D097-546428DEA5EC}"/>
              </a:ext>
            </a:extLst>
          </p:cNvPr>
          <p:cNvPicPr>
            <a:picLocks noGrp="1" noRot="1" noChangeAspect="1"/>
          </p:cNvPicPr>
          <p:nvPr>
            <p:ph idx="1"/>
            <a:videoFile r:link="rId1"/>
          </p:nvPr>
        </p:nvPicPr>
        <p:blipFill>
          <a:blip r:embed="rId3"/>
          <a:stretch>
            <a:fillRect/>
          </a:stretch>
        </p:blipFill>
        <p:spPr>
          <a:xfrm>
            <a:off x="451885" y="327259"/>
            <a:ext cx="6930692" cy="3916111"/>
          </a:xfrm>
          <a:prstGeom prst="rect">
            <a:avLst/>
          </a:prstGeom>
        </p:spPr>
      </p:pic>
      <p:sp>
        <p:nvSpPr>
          <p:cNvPr id="5" name="TextBox 4">
            <a:extLst>
              <a:ext uri="{FF2B5EF4-FFF2-40B4-BE49-F238E27FC236}">
                <a16:creationId xmlns:a16="http://schemas.microsoft.com/office/drawing/2014/main" id="{B9B6EF73-0F60-76B8-CB3F-3F1982DC693D}"/>
              </a:ext>
            </a:extLst>
          </p:cNvPr>
          <p:cNvSpPr txBox="1"/>
          <p:nvPr/>
        </p:nvSpPr>
        <p:spPr>
          <a:xfrm>
            <a:off x="7487708" y="327259"/>
            <a:ext cx="3748462" cy="369332"/>
          </a:xfrm>
          <a:prstGeom prst="rect">
            <a:avLst/>
          </a:prstGeom>
          <a:noFill/>
        </p:spPr>
        <p:txBody>
          <a:bodyPr wrap="none" rtlCol="0">
            <a:spAutoFit/>
          </a:bodyPr>
          <a:lstStyle/>
          <a:p>
            <a:r>
              <a:rPr lang="en-US" b="1" dirty="0"/>
              <a:t>Role and Relationship Inference</a:t>
            </a:r>
          </a:p>
        </p:txBody>
      </p:sp>
      <p:sp>
        <p:nvSpPr>
          <p:cNvPr id="6" name="TextBox 5">
            <a:extLst>
              <a:ext uri="{FF2B5EF4-FFF2-40B4-BE49-F238E27FC236}">
                <a16:creationId xmlns:a16="http://schemas.microsoft.com/office/drawing/2014/main" id="{BBF2EAEB-723B-D1BE-472D-8061E2E3BC4E}"/>
              </a:ext>
            </a:extLst>
          </p:cNvPr>
          <p:cNvSpPr txBox="1"/>
          <p:nvPr/>
        </p:nvSpPr>
        <p:spPr>
          <a:xfrm>
            <a:off x="7487708" y="783566"/>
            <a:ext cx="4524620" cy="646331"/>
          </a:xfrm>
          <a:prstGeom prst="rect">
            <a:avLst/>
          </a:prstGeom>
          <a:noFill/>
        </p:spPr>
        <p:txBody>
          <a:bodyPr wrap="square" rtlCol="0">
            <a:spAutoFit/>
          </a:bodyPr>
          <a:lstStyle/>
          <a:p>
            <a:r>
              <a:rPr lang="en-US" dirty="0">
                <a:solidFill>
                  <a:srgbClr val="FF0000"/>
                </a:solidFill>
              </a:rPr>
              <a:t>For each sub-category, test Localization, Identification, Change </a:t>
            </a:r>
          </a:p>
        </p:txBody>
      </p:sp>
      <p:sp>
        <p:nvSpPr>
          <p:cNvPr id="8" name="TextBox 7">
            <a:extLst>
              <a:ext uri="{FF2B5EF4-FFF2-40B4-BE49-F238E27FC236}">
                <a16:creationId xmlns:a16="http://schemas.microsoft.com/office/drawing/2014/main" id="{90E6C96C-DC2B-8896-3C7F-1D8445B1C5AE}"/>
              </a:ext>
            </a:extLst>
          </p:cNvPr>
          <p:cNvSpPr txBox="1"/>
          <p:nvPr/>
        </p:nvSpPr>
        <p:spPr>
          <a:xfrm>
            <a:off x="451884" y="4465229"/>
            <a:ext cx="10626794" cy="369332"/>
          </a:xfrm>
          <a:prstGeom prst="rect">
            <a:avLst/>
          </a:prstGeom>
          <a:noFill/>
        </p:spPr>
        <p:txBody>
          <a:bodyPr wrap="square">
            <a:spAutoFit/>
          </a:bodyPr>
          <a:lstStyle/>
          <a:p>
            <a:r>
              <a:rPr lang="en-US" b="1" dirty="0"/>
              <a:t>What best describes the relationship between the parties? Which signals suggest that?</a:t>
            </a:r>
            <a:endParaRPr lang="en-US" sz="1800" b="1" dirty="0"/>
          </a:p>
        </p:txBody>
      </p:sp>
      <p:sp>
        <p:nvSpPr>
          <p:cNvPr id="9" name="TextBox 8">
            <a:extLst>
              <a:ext uri="{FF2B5EF4-FFF2-40B4-BE49-F238E27FC236}">
                <a16:creationId xmlns:a16="http://schemas.microsoft.com/office/drawing/2014/main" id="{664DB394-C366-53E5-5FA5-71520AB9D337}"/>
              </a:ext>
            </a:extLst>
          </p:cNvPr>
          <p:cNvSpPr txBox="1"/>
          <p:nvPr/>
        </p:nvSpPr>
        <p:spPr>
          <a:xfrm>
            <a:off x="365257" y="5013869"/>
            <a:ext cx="12462579" cy="369332"/>
          </a:xfrm>
          <a:prstGeom prst="rect">
            <a:avLst/>
          </a:prstGeom>
          <a:noFill/>
        </p:spPr>
        <p:txBody>
          <a:bodyPr wrap="none" rtlCol="0">
            <a:spAutoFit/>
          </a:bodyPr>
          <a:lstStyle/>
          <a:p>
            <a:r>
              <a:rPr lang="en-US" dirty="0"/>
              <a:t>1. One of the men is an ally of the woman.  The man immediately calls out "Sarah!” showing desperate plea for trust</a:t>
            </a:r>
          </a:p>
        </p:txBody>
      </p:sp>
      <p:sp>
        <p:nvSpPr>
          <p:cNvPr id="11" name="TextBox 10">
            <a:extLst>
              <a:ext uri="{FF2B5EF4-FFF2-40B4-BE49-F238E27FC236}">
                <a16:creationId xmlns:a16="http://schemas.microsoft.com/office/drawing/2014/main" id="{A6271480-255A-7837-6345-4F061C512B04}"/>
              </a:ext>
            </a:extLst>
          </p:cNvPr>
          <p:cNvSpPr txBox="1"/>
          <p:nvPr/>
        </p:nvSpPr>
        <p:spPr>
          <a:xfrm>
            <a:off x="451885" y="5254708"/>
            <a:ext cx="25480373" cy="369332"/>
          </a:xfrm>
          <a:prstGeom prst="rect">
            <a:avLst/>
          </a:prstGeom>
          <a:noFill/>
        </p:spPr>
        <p:txBody>
          <a:bodyPr wrap="none" rtlCol="0">
            <a:spAutoFit/>
          </a:bodyPr>
          <a:lstStyle/>
          <a:p>
            <a:r>
              <a:rPr lang="en-US" dirty="0"/>
              <a:t>2. One of the man is an enemy of the woman. The other man mimics Kyle Reese's form and voice, saying "It's me, Sarah!" and attempting to discredit the real man, labeling him as "a machine”. This is a clear attempt at manipulation. </a:t>
            </a:r>
          </a:p>
        </p:txBody>
      </p:sp>
    </p:spTree>
    <p:extLst>
      <p:ext uri="{BB962C8B-B14F-4D97-AF65-F5344CB8AC3E}">
        <p14:creationId xmlns:p14="http://schemas.microsoft.com/office/powerpoint/2010/main" val="3403629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78C16F-0AB9-085B-7DA6-E55721A99D3A}"/>
            </a:ext>
          </a:extLst>
        </p:cNvPr>
        <p:cNvGrpSpPr/>
        <p:nvPr/>
      </p:nvGrpSpPr>
      <p:grpSpPr>
        <a:xfrm>
          <a:off x="0" y="0"/>
          <a:ext cx="0" cy="0"/>
          <a:chOff x="0" y="0"/>
          <a:chExt cx="0" cy="0"/>
        </a:xfrm>
      </p:grpSpPr>
      <p:pic>
        <p:nvPicPr>
          <p:cNvPr id="4" name="Online Media 3" descr="Terminator Genisys (2015) - Killing the T-1000 Scene (4/10) | Movieclips">
            <a:hlinkClick r:id="" action="ppaction://media"/>
            <a:extLst>
              <a:ext uri="{FF2B5EF4-FFF2-40B4-BE49-F238E27FC236}">
                <a16:creationId xmlns:a16="http://schemas.microsoft.com/office/drawing/2014/main" id="{DDFEA6E5-AC14-676A-3B04-C1E4C6CD83B2}"/>
              </a:ext>
            </a:extLst>
          </p:cNvPr>
          <p:cNvPicPr>
            <a:picLocks noGrp="1" noRot="1" noChangeAspect="1"/>
          </p:cNvPicPr>
          <p:nvPr>
            <p:ph idx="1"/>
            <a:videoFile r:link="rId1"/>
          </p:nvPr>
        </p:nvPicPr>
        <p:blipFill>
          <a:blip r:embed="rId3"/>
          <a:stretch>
            <a:fillRect/>
          </a:stretch>
        </p:blipFill>
        <p:spPr>
          <a:xfrm>
            <a:off x="451885" y="327259"/>
            <a:ext cx="6930692" cy="3916111"/>
          </a:xfrm>
          <a:prstGeom prst="rect">
            <a:avLst/>
          </a:prstGeom>
        </p:spPr>
      </p:pic>
      <p:sp>
        <p:nvSpPr>
          <p:cNvPr id="5" name="TextBox 4">
            <a:extLst>
              <a:ext uri="{FF2B5EF4-FFF2-40B4-BE49-F238E27FC236}">
                <a16:creationId xmlns:a16="http://schemas.microsoft.com/office/drawing/2014/main" id="{B0CA0EE3-85F5-ACC4-02AB-F4B1901E50DA}"/>
              </a:ext>
            </a:extLst>
          </p:cNvPr>
          <p:cNvSpPr txBox="1"/>
          <p:nvPr/>
        </p:nvSpPr>
        <p:spPr>
          <a:xfrm>
            <a:off x="7487708" y="327259"/>
            <a:ext cx="3322769" cy="369332"/>
          </a:xfrm>
          <a:prstGeom prst="rect">
            <a:avLst/>
          </a:prstGeom>
          <a:noFill/>
        </p:spPr>
        <p:txBody>
          <a:bodyPr wrap="none" rtlCol="0">
            <a:spAutoFit/>
          </a:bodyPr>
          <a:lstStyle/>
          <a:p>
            <a:r>
              <a:rPr lang="en-US" b="1" dirty="0"/>
              <a:t>Intent &amp; Stance Recognition</a:t>
            </a:r>
            <a:endParaRPr lang="en-US" dirty="0"/>
          </a:p>
        </p:txBody>
      </p:sp>
      <p:sp>
        <p:nvSpPr>
          <p:cNvPr id="6" name="TextBox 5">
            <a:extLst>
              <a:ext uri="{FF2B5EF4-FFF2-40B4-BE49-F238E27FC236}">
                <a16:creationId xmlns:a16="http://schemas.microsoft.com/office/drawing/2014/main" id="{2742F0E6-F47A-229F-F0D2-47D633C0C07A}"/>
              </a:ext>
            </a:extLst>
          </p:cNvPr>
          <p:cNvSpPr txBox="1"/>
          <p:nvPr/>
        </p:nvSpPr>
        <p:spPr>
          <a:xfrm>
            <a:off x="7487708" y="783566"/>
            <a:ext cx="4524620" cy="646331"/>
          </a:xfrm>
          <a:prstGeom prst="rect">
            <a:avLst/>
          </a:prstGeom>
          <a:noFill/>
        </p:spPr>
        <p:txBody>
          <a:bodyPr wrap="square" rtlCol="0">
            <a:spAutoFit/>
          </a:bodyPr>
          <a:lstStyle/>
          <a:p>
            <a:r>
              <a:rPr lang="en-US" dirty="0">
                <a:solidFill>
                  <a:srgbClr val="FF0000"/>
                </a:solidFill>
              </a:rPr>
              <a:t>For each sub-category, test Localization, Identification, Change </a:t>
            </a:r>
          </a:p>
        </p:txBody>
      </p:sp>
      <p:sp>
        <p:nvSpPr>
          <p:cNvPr id="8" name="TextBox 7">
            <a:extLst>
              <a:ext uri="{FF2B5EF4-FFF2-40B4-BE49-F238E27FC236}">
                <a16:creationId xmlns:a16="http://schemas.microsoft.com/office/drawing/2014/main" id="{C5A39B6C-82C2-8319-AA0B-A6A0A4E2F0C6}"/>
              </a:ext>
            </a:extLst>
          </p:cNvPr>
          <p:cNvSpPr txBox="1"/>
          <p:nvPr/>
        </p:nvSpPr>
        <p:spPr>
          <a:xfrm>
            <a:off x="451884" y="4465229"/>
            <a:ext cx="8258979" cy="369332"/>
          </a:xfrm>
          <a:prstGeom prst="rect">
            <a:avLst/>
          </a:prstGeom>
          <a:noFill/>
        </p:spPr>
        <p:txBody>
          <a:bodyPr wrap="square">
            <a:spAutoFit/>
          </a:bodyPr>
          <a:lstStyle/>
          <a:p>
            <a:r>
              <a:rPr lang="en-US" b="1" dirty="0"/>
              <a:t>What is the character’s likely intent? Which signals suggest that?</a:t>
            </a:r>
            <a:endParaRPr lang="en-US" sz="1800" b="1" dirty="0"/>
          </a:p>
        </p:txBody>
      </p:sp>
      <p:sp>
        <p:nvSpPr>
          <p:cNvPr id="9" name="TextBox 8">
            <a:extLst>
              <a:ext uri="{FF2B5EF4-FFF2-40B4-BE49-F238E27FC236}">
                <a16:creationId xmlns:a16="http://schemas.microsoft.com/office/drawing/2014/main" id="{A22AC781-DD27-7FB6-5BA9-271CE0A74EB5}"/>
              </a:ext>
            </a:extLst>
          </p:cNvPr>
          <p:cNvSpPr txBox="1"/>
          <p:nvPr/>
        </p:nvSpPr>
        <p:spPr>
          <a:xfrm>
            <a:off x="451885" y="4885376"/>
            <a:ext cx="6766981" cy="369332"/>
          </a:xfrm>
          <a:prstGeom prst="rect">
            <a:avLst/>
          </a:prstGeom>
          <a:noFill/>
        </p:spPr>
        <p:txBody>
          <a:bodyPr wrap="none" rtlCol="0">
            <a:spAutoFit/>
          </a:bodyPr>
          <a:lstStyle/>
          <a:p>
            <a:r>
              <a:rPr lang="en-US" dirty="0"/>
              <a:t>1. The woman holding the gun suggests a tense confrontation</a:t>
            </a:r>
          </a:p>
        </p:txBody>
      </p:sp>
      <p:sp>
        <p:nvSpPr>
          <p:cNvPr id="11" name="TextBox 10">
            <a:extLst>
              <a:ext uri="{FF2B5EF4-FFF2-40B4-BE49-F238E27FC236}">
                <a16:creationId xmlns:a16="http://schemas.microsoft.com/office/drawing/2014/main" id="{39A9D421-CE01-CE4D-DA9B-67EDC1635C4F}"/>
              </a:ext>
            </a:extLst>
          </p:cNvPr>
          <p:cNvSpPr txBox="1"/>
          <p:nvPr/>
        </p:nvSpPr>
        <p:spPr>
          <a:xfrm>
            <a:off x="451885" y="5254708"/>
            <a:ext cx="1813060" cy="369332"/>
          </a:xfrm>
          <a:prstGeom prst="rect">
            <a:avLst/>
          </a:prstGeom>
          <a:noFill/>
        </p:spPr>
        <p:txBody>
          <a:bodyPr wrap="none" rtlCol="0">
            <a:spAutoFit/>
          </a:bodyPr>
          <a:lstStyle/>
          <a:p>
            <a:r>
              <a:rPr lang="en-US" dirty="0"/>
              <a:t>2. Interrogation</a:t>
            </a:r>
          </a:p>
        </p:txBody>
      </p:sp>
    </p:spTree>
    <p:extLst>
      <p:ext uri="{BB962C8B-B14F-4D97-AF65-F5344CB8AC3E}">
        <p14:creationId xmlns:p14="http://schemas.microsoft.com/office/powerpoint/2010/main" val="539419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599F81-ADE9-1B51-BF55-90EF467C3141}"/>
            </a:ext>
          </a:extLst>
        </p:cNvPr>
        <p:cNvGrpSpPr/>
        <p:nvPr/>
      </p:nvGrpSpPr>
      <p:grpSpPr>
        <a:xfrm>
          <a:off x="0" y="0"/>
          <a:ext cx="0" cy="0"/>
          <a:chOff x="0" y="0"/>
          <a:chExt cx="0" cy="0"/>
        </a:xfrm>
      </p:grpSpPr>
      <p:sp>
        <p:nvSpPr>
          <p:cNvPr id="5" name="Content Placeholder 4">
            <a:extLst>
              <a:ext uri="{FF2B5EF4-FFF2-40B4-BE49-F238E27FC236}">
                <a16:creationId xmlns:a16="http://schemas.microsoft.com/office/drawing/2014/main" id="{BFEF9F2A-7744-E15C-B260-4185AB35E9C9}"/>
              </a:ext>
            </a:extLst>
          </p:cNvPr>
          <p:cNvSpPr>
            <a:spLocks noGrp="1"/>
          </p:cNvSpPr>
          <p:nvPr>
            <p:ph idx="1"/>
          </p:nvPr>
        </p:nvSpPr>
        <p:spPr>
          <a:xfrm>
            <a:off x="538470" y="1357507"/>
            <a:ext cx="10574832" cy="5358225"/>
          </a:xfrm>
        </p:spPr>
        <p:txBody>
          <a:bodyPr>
            <a:normAutofit lnSpcReduction="10000"/>
          </a:bodyPr>
          <a:lstStyle/>
          <a:p>
            <a:pPr marL="0" indent="0">
              <a:buNone/>
            </a:pPr>
            <a:r>
              <a:rPr lang="en-US" b="1" dirty="0"/>
              <a:t>Causal Reasoning - Does the model rely on the right cues</a:t>
            </a:r>
            <a:endParaRPr lang="en-US" dirty="0"/>
          </a:p>
          <a:p>
            <a:pPr lvl="1"/>
            <a:r>
              <a:rPr lang="en-US" u="sng" dirty="0"/>
              <a:t>Event-Character Causality</a:t>
            </a:r>
          </a:p>
          <a:p>
            <a:pPr lvl="1"/>
            <a:r>
              <a:rPr lang="en-US" dirty="0"/>
              <a:t>Event-Emotion Causality</a:t>
            </a:r>
          </a:p>
          <a:p>
            <a:pPr lvl="1"/>
            <a:r>
              <a:rPr lang="en-US" dirty="0"/>
              <a:t>Event-Relationship Causality</a:t>
            </a:r>
          </a:p>
          <a:p>
            <a:pPr lvl="1"/>
            <a:r>
              <a:rPr lang="en-US" dirty="0"/>
              <a:t>Events-Intentions Causality</a:t>
            </a:r>
          </a:p>
          <a:p>
            <a:pPr lvl="1"/>
            <a:r>
              <a:rPr lang="en-US" u="sng" dirty="0"/>
              <a:t>Character-Action Causality</a:t>
            </a:r>
          </a:p>
          <a:p>
            <a:pPr lvl="1"/>
            <a:r>
              <a:rPr lang="en-US" dirty="0"/>
              <a:t>Emotion-Action Causality</a:t>
            </a:r>
          </a:p>
          <a:p>
            <a:pPr lvl="1"/>
            <a:r>
              <a:rPr lang="en-US" dirty="0"/>
              <a:t>Relationship-Action Causality</a:t>
            </a:r>
          </a:p>
          <a:p>
            <a:pPr lvl="1"/>
            <a:r>
              <a:rPr lang="en-US" dirty="0"/>
              <a:t>Intention-Action Causality</a:t>
            </a:r>
          </a:p>
          <a:p>
            <a:pPr marL="228600" lvl="1" indent="0">
              <a:buNone/>
            </a:pPr>
            <a:r>
              <a:rPr lang="en-US" dirty="0"/>
              <a:t>And appropriateness</a:t>
            </a:r>
          </a:p>
          <a:p>
            <a:pPr marL="228600" lvl="1" indent="0">
              <a:buNone/>
            </a:pPr>
            <a:endParaRPr lang="en-US" dirty="0"/>
          </a:p>
          <a:p>
            <a:pPr marL="228600" lvl="1" indent="0">
              <a:buNone/>
            </a:pPr>
            <a:r>
              <a:rPr lang="en-US" dirty="0"/>
              <a:t>Event-Action</a:t>
            </a:r>
          </a:p>
          <a:p>
            <a:pPr marL="228600" lvl="1" indent="0">
              <a:buNone/>
            </a:pPr>
            <a:r>
              <a:rPr lang="en-US" dirty="0"/>
              <a:t>What social norm was violated in this interaction?</a:t>
            </a:r>
          </a:p>
          <a:p>
            <a:pPr marL="228600" lvl="1" indent="0">
              <a:buNone/>
            </a:pPr>
            <a:r>
              <a:rPr lang="en-US" dirty="0"/>
              <a:t>For both, test alignment and contradiction</a:t>
            </a:r>
          </a:p>
          <a:p>
            <a:pPr lvl="1"/>
            <a:endParaRPr lang="en-US" dirty="0"/>
          </a:p>
          <a:p>
            <a:pPr lvl="1"/>
            <a:endParaRPr lang="en-US" dirty="0"/>
          </a:p>
        </p:txBody>
      </p:sp>
      <p:sp>
        <p:nvSpPr>
          <p:cNvPr id="10" name="Right Brace 9">
            <a:extLst>
              <a:ext uri="{FF2B5EF4-FFF2-40B4-BE49-F238E27FC236}">
                <a16:creationId xmlns:a16="http://schemas.microsoft.com/office/drawing/2014/main" id="{D5AA0E5C-3566-6F09-8AF7-E159E7313BCC}"/>
              </a:ext>
            </a:extLst>
          </p:cNvPr>
          <p:cNvSpPr/>
          <p:nvPr/>
        </p:nvSpPr>
        <p:spPr>
          <a:xfrm>
            <a:off x="4338829" y="3429000"/>
            <a:ext cx="117670" cy="1633888"/>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6735C14F-C86F-288E-74FA-CABD1BE43651}"/>
              </a:ext>
            </a:extLst>
          </p:cNvPr>
          <p:cNvSpPr txBox="1"/>
          <p:nvPr/>
        </p:nvSpPr>
        <p:spPr>
          <a:xfrm>
            <a:off x="4623882" y="2538111"/>
            <a:ext cx="1296364" cy="261610"/>
          </a:xfrm>
          <a:prstGeom prst="rect">
            <a:avLst/>
          </a:prstGeom>
          <a:noFill/>
        </p:spPr>
        <p:txBody>
          <a:bodyPr wrap="square" rtlCol="0">
            <a:spAutoFit/>
          </a:bodyPr>
          <a:lstStyle/>
          <a:p>
            <a:r>
              <a:rPr lang="en-US" sz="1100" dirty="0"/>
              <a:t>Reception</a:t>
            </a:r>
          </a:p>
        </p:txBody>
      </p:sp>
      <p:sp>
        <p:nvSpPr>
          <p:cNvPr id="12" name="Right Brace 11">
            <a:extLst>
              <a:ext uri="{FF2B5EF4-FFF2-40B4-BE49-F238E27FC236}">
                <a16:creationId xmlns:a16="http://schemas.microsoft.com/office/drawing/2014/main" id="{F3386C0F-814B-B72C-8F8F-53335418B891}"/>
              </a:ext>
            </a:extLst>
          </p:cNvPr>
          <p:cNvSpPr/>
          <p:nvPr/>
        </p:nvSpPr>
        <p:spPr>
          <a:xfrm>
            <a:off x="4338828" y="2026741"/>
            <a:ext cx="117670" cy="1284350"/>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43794A31-E465-D4DE-B336-3F30FD49E852}"/>
              </a:ext>
            </a:extLst>
          </p:cNvPr>
          <p:cNvSpPr txBox="1"/>
          <p:nvPr/>
        </p:nvSpPr>
        <p:spPr>
          <a:xfrm>
            <a:off x="4714771" y="4036619"/>
            <a:ext cx="1296364" cy="261610"/>
          </a:xfrm>
          <a:prstGeom prst="rect">
            <a:avLst/>
          </a:prstGeom>
          <a:noFill/>
        </p:spPr>
        <p:txBody>
          <a:bodyPr wrap="square" rtlCol="0">
            <a:spAutoFit/>
          </a:bodyPr>
          <a:lstStyle/>
          <a:p>
            <a:r>
              <a:rPr lang="en-US" sz="1100" dirty="0"/>
              <a:t>Production</a:t>
            </a:r>
          </a:p>
        </p:txBody>
      </p:sp>
      <p:sp>
        <p:nvSpPr>
          <p:cNvPr id="17" name="Title 1">
            <a:extLst>
              <a:ext uri="{FF2B5EF4-FFF2-40B4-BE49-F238E27FC236}">
                <a16:creationId xmlns:a16="http://schemas.microsoft.com/office/drawing/2014/main" id="{E1C51412-CA86-FF49-7B2C-8BDAE08BC2A2}"/>
              </a:ext>
            </a:extLst>
          </p:cNvPr>
          <p:cNvSpPr txBox="1">
            <a:spLocks/>
          </p:cNvSpPr>
          <p:nvPr/>
        </p:nvSpPr>
        <p:spPr>
          <a:xfrm>
            <a:off x="538470" y="534929"/>
            <a:ext cx="11653530" cy="11322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en-US" dirty="0"/>
              <a:t>Causal Reasoning</a:t>
            </a:r>
          </a:p>
        </p:txBody>
      </p:sp>
    </p:spTree>
    <p:extLst>
      <p:ext uri="{BB962C8B-B14F-4D97-AF65-F5344CB8AC3E}">
        <p14:creationId xmlns:p14="http://schemas.microsoft.com/office/powerpoint/2010/main" val="18074069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6218120-CF31-6002-399E-5B9E06350FDB}"/>
              </a:ext>
            </a:extLst>
          </p:cNvPr>
          <p:cNvSpPr>
            <a:spLocks noGrp="1"/>
          </p:cNvSpPr>
          <p:nvPr>
            <p:ph idx="1"/>
          </p:nvPr>
        </p:nvSpPr>
        <p:spPr>
          <a:xfrm>
            <a:off x="538470" y="1357507"/>
            <a:ext cx="10574832" cy="5358225"/>
          </a:xfrm>
        </p:spPr>
        <p:txBody>
          <a:bodyPr>
            <a:normAutofit fontScale="55000" lnSpcReduction="20000"/>
          </a:bodyPr>
          <a:lstStyle/>
          <a:p>
            <a:pPr marL="0" indent="0">
              <a:buNone/>
            </a:pPr>
            <a:r>
              <a:rPr lang="en-US" b="1" dirty="0"/>
              <a:t>Social Perception – What we see </a:t>
            </a:r>
          </a:p>
          <a:p>
            <a:r>
              <a:rPr lang="en-US" u="sng" dirty="0"/>
              <a:t>Visual  Signals (Facial expression, Gaze, Body language, Gesture Use)</a:t>
            </a:r>
          </a:p>
          <a:p>
            <a:r>
              <a:rPr lang="en-US" u="sng" dirty="0"/>
              <a:t>Audio Signals (Pitch, stress, intonation, speech rate, volume, intensity, disfluencies like hesitation, sighs, laughter)</a:t>
            </a:r>
          </a:p>
          <a:p>
            <a:r>
              <a:rPr lang="en-US" u="sng" dirty="0"/>
              <a:t>Textual Signals (Lexical affect, formality, pragmatic markers)</a:t>
            </a:r>
          </a:p>
          <a:p>
            <a:r>
              <a:rPr lang="en-US" b="1" dirty="0"/>
              <a:t>Situation Awareness(Multimodal cue integration) – What does this reveal</a:t>
            </a:r>
          </a:p>
          <a:p>
            <a:r>
              <a:rPr lang="en-US" dirty="0"/>
              <a:t>Pragmatic meaning interpretation (Sarcasm, sincere, joking, mocking, literal, implied, passive aggression, polite)</a:t>
            </a:r>
          </a:p>
          <a:p>
            <a:r>
              <a:rPr lang="en-US" dirty="0"/>
              <a:t>Intent Interpretation (Avoidance, engagement, conflict escalation, de-escalation)</a:t>
            </a:r>
          </a:p>
          <a:p>
            <a:r>
              <a:rPr lang="en-US" dirty="0"/>
              <a:t>Sentiment &amp; Attitude Inference (positive, negative, neutral stance, emotions, feelings)</a:t>
            </a:r>
          </a:p>
          <a:p>
            <a:r>
              <a:rPr lang="en-US" dirty="0"/>
              <a:t>Relationship Inference (Authority, Dominance, Deference, Role expectations)</a:t>
            </a:r>
          </a:p>
          <a:p>
            <a:r>
              <a:rPr lang="en-US" dirty="0"/>
              <a:t>Character Inference (Introversion/Extraversion, Moral Orientation, Behavioral Consistency)</a:t>
            </a:r>
          </a:p>
          <a:p>
            <a:pPr marL="0" indent="0">
              <a:buNone/>
            </a:pPr>
            <a:r>
              <a:rPr lang="en-US" b="1" dirty="0"/>
              <a:t>Causal Reasoning - Does the model rely on the right cues</a:t>
            </a:r>
            <a:endParaRPr lang="en-US" dirty="0"/>
          </a:p>
          <a:p>
            <a:pPr lvl="1"/>
            <a:r>
              <a:rPr lang="en-US" dirty="0"/>
              <a:t>Event-Character Causality</a:t>
            </a:r>
          </a:p>
          <a:p>
            <a:pPr lvl="1"/>
            <a:r>
              <a:rPr lang="en-US" dirty="0"/>
              <a:t>Event-Emotion Causality</a:t>
            </a:r>
          </a:p>
          <a:p>
            <a:pPr lvl="1"/>
            <a:r>
              <a:rPr lang="en-US" dirty="0"/>
              <a:t>Event-Relationship Causality</a:t>
            </a:r>
          </a:p>
          <a:p>
            <a:pPr lvl="1"/>
            <a:r>
              <a:rPr lang="en-US" dirty="0"/>
              <a:t>Events-Intentions Causality</a:t>
            </a:r>
          </a:p>
          <a:p>
            <a:pPr lvl="1"/>
            <a:r>
              <a:rPr lang="en-US" dirty="0"/>
              <a:t>Character-Action Causality</a:t>
            </a:r>
          </a:p>
          <a:p>
            <a:pPr lvl="1"/>
            <a:r>
              <a:rPr lang="en-US" dirty="0"/>
              <a:t>Emotion-Action Causality</a:t>
            </a:r>
          </a:p>
          <a:p>
            <a:pPr lvl="1"/>
            <a:r>
              <a:rPr lang="en-US" dirty="0"/>
              <a:t>Relationship-Action Causality</a:t>
            </a:r>
          </a:p>
          <a:p>
            <a:pPr lvl="1"/>
            <a:r>
              <a:rPr lang="en-US" dirty="0"/>
              <a:t>Intention-Action Causality</a:t>
            </a:r>
          </a:p>
          <a:p>
            <a:pPr lvl="1"/>
            <a:endParaRPr lang="en-US" dirty="0"/>
          </a:p>
          <a:p>
            <a:pPr lvl="1"/>
            <a:endParaRPr lang="en-US" dirty="0"/>
          </a:p>
          <a:p>
            <a:pPr lvl="1"/>
            <a:endParaRPr lang="en-US" dirty="0"/>
          </a:p>
        </p:txBody>
      </p:sp>
      <p:sp>
        <p:nvSpPr>
          <p:cNvPr id="10" name="Right Brace 9">
            <a:extLst>
              <a:ext uri="{FF2B5EF4-FFF2-40B4-BE49-F238E27FC236}">
                <a16:creationId xmlns:a16="http://schemas.microsoft.com/office/drawing/2014/main" id="{0CF788DD-0FCB-6432-58D3-08E32BC7886B}"/>
              </a:ext>
            </a:extLst>
          </p:cNvPr>
          <p:cNvSpPr/>
          <p:nvPr/>
        </p:nvSpPr>
        <p:spPr>
          <a:xfrm>
            <a:off x="2831922" y="5908400"/>
            <a:ext cx="140677" cy="567732"/>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420000C1-6977-B091-A06C-85EC7FB60525}"/>
              </a:ext>
            </a:extLst>
          </p:cNvPr>
          <p:cNvSpPr txBox="1"/>
          <p:nvPr/>
        </p:nvSpPr>
        <p:spPr>
          <a:xfrm>
            <a:off x="2977962" y="5192510"/>
            <a:ext cx="1296364" cy="261610"/>
          </a:xfrm>
          <a:prstGeom prst="rect">
            <a:avLst/>
          </a:prstGeom>
          <a:noFill/>
        </p:spPr>
        <p:txBody>
          <a:bodyPr wrap="square" rtlCol="0">
            <a:spAutoFit/>
          </a:bodyPr>
          <a:lstStyle/>
          <a:p>
            <a:r>
              <a:rPr lang="en-US" sz="1100" dirty="0"/>
              <a:t>Reception</a:t>
            </a:r>
          </a:p>
        </p:txBody>
      </p:sp>
      <p:sp>
        <p:nvSpPr>
          <p:cNvPr id="12" name="Right Brace 11">
            <a:extLst>
              <a:ext uri="{FF2B5EF4-FFF2-40B4-BE49-F238E27FC236}">
                <a16:creationId xmlns:a16="http://schemas.microsoft.com/office/drawing/2014/main" id="{21B0172D-A29A-BF7F-9CDA-5AA62056C9DA}"/>
              </a:ext>
            </a:extLst>
          </p:cNvPr>
          <p:cNvSpPr/>
          <p:nvPr/>
        </p:nvSpPr>
        <p:spPr>
          <a:xfrm>
            <a:off x="2837285" y="5039449"/>
            <a:ext cx="140677" cy="567732"/>
          </a:xfrm>
          <a:prstGeom prst="rightBrace">
            <a:avLst/>
          </a:pr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94D169EB-5EF5-6AE5-ABE5-F9986CF99282}"/>
              </a:ext>
            </a:extLst>
          </p:cNvPr>
          <p:cNvSpPr txBox="1"/>
          <p:nvPr/>
        </p:nvSpPr>
        <p:spPr>
          <a:xfrm>
            <a:off x="2972599" y="6061461"/>
            <a:ext cx="1296364" cy="261610"/>
          </a:xfrm>
          <a:prstGeom prst="rect">
            <a:avLst/>
          </a:prstGeom>
          <a:noFill/>
        </p:spPr>
        <p:txBody>
          <a:bodyPr wrap="square" rtlCol="0">
            <a:spAutoFit/>
          </a:bodyPr>
          <a:lstStyle/>
          <a:p>
            <a:r>
              <a:rPr lang="en-US" sz="1100" dirty="0"/>
              <a:t>Production</a:t>
            </a:r>
          </a:p>
        </p:txBody>
      </p:sp>
      <p:sp>
        <p:nvSpPr>
          <p:cNvPr id="17" name="Title 1">
            <a:extLst>
              <a:ext uri="{FF2B5EF4-FFF2-40B4-BE49-F238E27FC236}">
                <a16:creationId xmlns:a16="http://schemas.microsoft.com/office/drawing/2014/main" id="{33C5B5C7-A2A9-6E15-4348-2F4651D61AF9}"/>
              </a:ext>
            </a:extLst>
          </p:cNvPr>
          <p:cNvSpPr txBox="1">
            <a:spLocks/>
          </p:cNvSpPr>
          <p:nvPr/>
        </p:nvSpPr>
        <p:spPr>
          <a:xfrm>
            <a:off x="538470" y="229357"/>
            <a:ext cx="11653530" cy="113225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en-US" dirty="0"/>
              <a:t>Evaluation Dimensions for Understanding and Generation</a:t>
            </a:r>
          </a:p>
        </p:txBody>
      </p:sp>
    </p:spTree>
    <p:extLst>
      <p:ext uri="{BB962C8B-B14F-4D97-AF65-F5344CB8AC3E}">
        <p14:creationId xmlns:p14="http://schemas.microsoft.com/office/powerpoint/2010/main" val="545164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6217C-4FE1-FF56-F773-C024F2162721}"/>
              </a:ext>
            </a:extLst>
          </p:cNvPr>
          <p:cNvSpPr>
            <a:spLocks noGrp="1"/>
          </p:cNvSpPr>
          <p:nvPr>
            <p:ph type="title"/>
          </p:nvPr>
        </p:nvSpPr>
        <p:spPr/>
        <p:txBody>
          <a:bodyPr/>
          <a:lstStyle/>
          <a:p>
            <a:r>
              <a:rPr lang="en-US" dirty="0"/>
              <a:t>Emotional Intelligence Formal Definition</a:t>
            </a:r>
          </a:p>
        </p:txBody>
      </p:sp>
      <p:sp>
        <p:nvSpPr>
          <p:cNvPr id="3" name="Content Placeholder 2">
            <a:extLst>
              <a:ext uri="{FF2B5EF4-FFF2-40B4-BE49-F238E27FC236}">
                <a16:creationId xmlns:a16="http://schemas.microsoft.com/office/drawing/2014/main" id="{0D3B3588-3FDF-97F1-BF93-C20A6F89E330}"/>
              </a:ext>
            </a:extLst>
          </p:cNvPr>
          <p:cNvSpPr>
            <a:spLocks noGrp="1"/>
          </p:cNvSpPr>
          <p:nvPr>
            <p:ph idx="1"/>
          </p:nvPr>
        </p:nvSpPr>
        <p:spPr>
          <a:xfrm>
            <a:off x="612647" y="1323302"/>
            <a:ext cx="10653579" cy="5074289"/>
          </a:xfrm>
        </p:spPr>
        <p:txBody>
          <a:bodyPr>
            <a:normAutofit fontScale="77500" lnSpcReduction="20000"/>
          </a:bodyPr>
          <a:lstStyle/>
          <a:p>
            <a:pPr marL="0" indent="0">
              <a:buNone/>
            </a:pPr>
            <a:endParaRPr lang="en-US" dirty="0"/>
          </a:p>
          <a:p>
            <a:pPr marL="0" indent="0">
              <a:buNone/>
            </a:pPr>
            <a:r>
              <a:rPr lang="en-US" dirty="0"/>
              <a:t>Emotional intelligence is the ability to </a:t>
            </a:r>
            <a:r>
              <a:rPr lang="en-US" b="1" dirty="0"/>
              <a:t>perceive, use, understand, and regulate emotions</a:t>
            </a:r>
            <a:r>
              <a:rPr lang="en-US" dirty="0"/>
              <a:t> in oneself and others.</a:t>
            </a:r>
          </a:p>
          <a:p>
            <a:endParaRPr lang="en-US" dirty="0"/>
          </a:p>
          <a:p>
            <a:r>
              <a:rPr lang="en-US" b="1" dirty="0"/>
              <a:t>Perceiving emotions</a:t>
            </a:r>
            <a:endParaRPr lang="en-US" dirty="0"/>
          </a:p>
          <a:p>
            <a:pPr marL="0" indent="0">
              <a:buNone/>
            </a:pPr>
            <a:r>
              <a:rPr lang="en-US" dirty="0"/>
              <a:t>Detecting emotions in faces, voice, posture, and behavior (self and others).</a:t>
            </a:r>
          </a:p>
          <a:p>
            <a:r>
              <a:rPr lang="en-US" b="1" dirty="0"/>
              <a:t>Using emotions to facilitate thinking</a:t>
            </a:r>
            <a:endParaRPr lang="en-US" dirty="0"/>
          </a:p>
          <a:p>
            <a:pPr marL="0" indent="0">
              <a:buNone/>
            </a:pPr>
            <a:r>
              <a:rPr lang="en-US" dirty="0"/>
              <a:t>Harnessing emotions to guide attention, memory, judgment, and decision-making.</a:t>
            </a:r>
          </a:p>
          <a:p>
            <a:r>
              <a:rPr lang="en-US" b="1" dirty="0"/>
              <a:t>Understanding emotions</a:t>
            </a:r>
            <a:endParaRPr lang="en-US" dirty="0"/>
          </a:p>
          <a:p>
            <a:pPr marL="0" indent="0">
              <a:buNone/>
            </a:pPr>
            <a:r>
              <a:rPr lang="en-US" dirty="0"/>
              <a:t>Comprehending emotional causes, blends, progressions, and trajectories over time.</a:t>
            </a:r>
          </a:p>
          <a:p>
            <a:r>
              <a:rPr lang="en-US" b="1" dirty="0"/>
              <a:t>Managing emotions</a:t>
            </a:r>
            <a:endParaRPr lang="en-US" dirty="0"/>
          </a:p>
          <a:p>
            <a:pPr marL="0" indent="0">
              <a:buNone/>
            </a:pPr>
            <a:r>
              <a:rPr lang="en-US" dirty="0"/>
              <a:t>Regulating emotions in oneself and influencing emotional responses in others.</a:t>
            </a:r>
          </a:p>
          <a:p>
            <a:pPr marL="0" indent="0">
              <a:buNone/>
            </a:pPr>
            <a:endParaRPr lang="en-US" dirty="0"/>
          </a:p>
          <a:p>
            <a:pPr marL="0" indent="0">
              <a:buNone/>
            </a:pPr>
            <a:r>
              <a:rPr lang="en-US" b="1" dirty="0"/>
              <a:t>Mayer &amp; Salovey (1990)</a:t>
            </a:r>
            <a:r>
              <a:rPr lang="en-US" dirty="0"/>
              <a:t> definition of </a:t>
            </a:r>
            <a:r>
              <a:rPr lang="en-US" i="1" dirty="0"/>
              <a:t>Emotional Intelligence</a:t>
            </a:r>
            <a:endParaRPr lang="en-US" dirty="0"/>
          </a:p>
          <a:p>
            <a:pPr marL="0" indent="0">
              <a:buNone/>
            </a:pPr>
            <a:endParaRPr lang="en-US" dirty="0"/>
          </a:p>
          <a:p>
            <a:endParaRPr lang="en-US" dirty="0"/>
          </a:p>
        </p:txBody>
      </p:sp>
    </p:spTree>
    <p:extLst>
      <p:ext uri="{BB962C8B-B14F-4D97-AF65-F5344CB8AC3E}">
        <p14:creationId xmlns:p14="http://schemas.microsoft.com/office/powerpoint/2010/main" val="46304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AFDD12-1D76-3B54-4F5A-B8F5897CE08D}"/>
            </a:ext>
          </a:extLst>
        </p:cNvPr>
        <p:cNvGrpSpPr/>
        <p:nvPr/>
      </p:nvGrpSpPr>
      <p:grpSpPr>
        <a:xfrm>
          <a:off x="0" y="0"/>
          <a:ext cx="0" cy="0"/>
          <a:chOff x="0" y="0"/>
          <a:chExt cx="0" cy="0"/>
        </a:xfrm>
      </p:grpSpPr>
      <p:pic>
        <p:nvPicPr>
          <p:cNvPr id="4" name="Picture 3" descr="Vector background of vibrant colors splashing">
            <a:extLst>
              <a:ext uri="{FF2B5EF4-FFF2-40B4-BE49-F238E27FC236}">
                <a16:creationId xmlns:a16="http://schemas.microsoft.com/office/drawing/2014/main" id="{51778BFB-F592-5DD0-3BEE-D46C4C24FDD9}"/>
              </a:ext>
            </a:extLst>
          </p:cNvPr>
          <p:cNvPicPr>
            <a:picLocks noChangeAspect="1"/>
          </p:cNvPicPr>
          <p:nvPr/>
        </p:nvPicPr>
        <p:blipFill>
          <a:blip r:embed="rId2"/>
          <a:srcRect t="17279"/>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D86C7D8A-DACD-B8B2-80BC-C12D536F5AD5}"/>
              </a:ext>
            </a:extLst>
          </p:cNvPr>
          <p:cNvSpPr>
            <a:spLocks noGrp="1"/>
          </p:cNvSpPr>
          <p:nvPr>
            <p:ph type="ctrTitle"/>
          </p:nvPr>
        </p:nvSpPr>
        <p:spPr>
          <a:xfrm>
            <a:off x="123054" y="-1548702"/>
            <a:ext cx="5822586" cy="3474720"/>
          </a:xfrm>
        </p:spPr>
        <p:txBody>
          <a:bodyPr anchor="b">
            <a:normAutofit/>
          </a:bodyPr>
          <a:lstStyle/>
          <a:p>
            <a:pPr algn="l"/>
            <a:r>
              <a:rPr lang="en-US" sz="5800" dirty="0">
                <a:solidFill>
                  <a:schemeClr val="bg1"/>
                </a:solidFill>
              </a:rPr>
              <a:t>Literature Survey</a:t>
            </a:r>
          </a:p>
        </p:txBody>
      </p:sp>
    </p:spTree>
    <p:extLst>
      <p:ext uri="{BB962C8B-B14F-4D97-AF65-F5344CB8AC3E}">
        <p14:creationId xmlns:p14="http://schemas.microsoft.com/office/powerpoint/2010/main" val="4052556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A1CB5-D95A-0C0F-AEC0-6834DAD5CEE7}"/>
              </a:ext>
            </a:extLst>
          </p:cNvPr>
          <p:cNvSpPr>
            <a:spLocks noGrp="1"/>
          </p:cNvSpPr>
          <p:nvPr>
            <p:ph type="title"/>
          </p:nvPr>
        </p:nvSpPr>
        <p:spPr/>
        <p:txBody>
          <a:bodyPr>
            <a:normAutofit/>
          </a:bodyPr>
          <a:lstStyle/>
          <a:p>
            <a:r>
              <a:rPr lang="en-US" dirty="0"/>
              <a:t>SECEU Benchmark (Emotional Intelligence of Large Language Models)</a:t>
            </a:r>
          </a:p>
        </p:txBody>
      </p:sp>
      <p:sp>
        <p:nvSpPr>
          <p:cNvPr id="4" name="Rectangle 1">
            <a:extLst>
              <a:ext uri="{FF2B5EF4-FFF2-40B4-BE49-F238E27FC236}">
                <a16:creationId xmlns:a16="http://schemas.microsoft.com/office/drawing/2014/main" id="{CEA2CCC0-BFD3-1226-5B3E-4B4611294560}"/>
              </a:ext>
            </a:extLst>
          </p:cNvPr>
          <p:cNvSpPr>
            <a:spLocks noChangeArrowheads="1"/>
          </p:cNvSpPr>
          <p:nvPr/>
        </p:nvSpPr>
        <p:spPr bwMode="auto">
          <a:xfrm>
            <a:off x="612648" y="2013751"/>
            <a:ext cx="11307604"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rgbClr val="000000"/>
                </a:solidFill>
                <a:effectLst/>
                <a:latin typeface="Arial" panose="020B0604020202020204" pitchFamily="34" charset="0"/>
              </a:rPr>
              <a:t>Input:</a:t>
            </a:r>
            <a:r>
              <a:rPr kumimoji="0" lang="en-US" altLang="en-US" sz="1600" b="0" i="0" u="none" strike="noStrike" cap="none" normalizeH="0" baseline="0" dirty="0">
                <a:ln>
                  <a:noFill/>
                </a:ln>
                <a:solidFill>
                  <a:srgbClr val="000000"/>
                </a:solidFill>
                <a:effectLst/>
                <a:latin typeface="Arial" panose="020B0604020202020204" pitchFamily="34" charset="0"/>
              </a:rPr>
              <a:t> The model is presented with a short textual scenario (specifically narrative descriptions, </a:t>
            </a:r>
            <a:r>
              <a:rPr kumimoji="0" lang="en-US" altLang="en-US" sz="1600" b="1" i="0" u="none" strike="noStrike" cap="none" normalizeH="0" baseline="0" dirty="0">
                <a:ln>
                  <a:noFill/>
                </a:ln>
                <a:solidFill>
                  <a:srgbClr val="000000"/>
                </a:solidFill>
                <a:effectLst/>
                <a:latin typeface="Arial" panose="020B0604020202020204" pitchFamily="34" charset="0"/>
              </a:rPr>
              <a:t>not dialogue</a:t>
            </a:r>
            <a:r>
              <a:rPr kumimoji="0" lang="en-US" altLang="en-US" sz="1600" b="0" i="0" u="none" strike="noStrike" cap="none" normalizeH="0" baseline="0" dirty="0">
                <a:ln>
                  <a:noFill/>
                </a:ln>
                <a:solidFill>
                  <a:srgbClr val="000000"/>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rgbClr val="000000"/>
                </a:solidFill>
                <a:effectLst/>
                <a:latin typeface="Arial" panose="020B0604020202020204" pitchFamily="34" charset="0"/>
              </a:rPr>
              <a:t>Task:</a:t>
            </a:r>
            <a:r>
              <a:rPr kumimoji="0" lang="en-US" altLang="en-US" sz="1600" b="0" i="0" u="none" strike="noStrike" cap="none" normalizeH="0" baseline="0" dirty="0">
                <a:ln>
                  <a:noFill/>
                </a:ln>
                <a:solidFill>
                  <a:srgbClr val="000000"/>
                </a:solidFill>
                <a:effectLst/>
                <a:latin typeface="Arial" panose="020B0604020202020204" pitchFamily="34" charset="0"/>
              </a:rPr>
              <a:t> The model must analyze the subject’s internal state and distribute a total of </a:t>
            </a:r>
            <a:r>
              <a:rPr kumimoji="0" lang="en-US" altLang="en-US" sz="1600" b="1" i="0" u="none" strike="noStrike" cap="none" normalizeH="0" baseline="0" dirty="0">
                <a:ln>
                  <a:noFill/>
                </a:ln>
                <a:solidFill>
                  <a:srgbClr val="000000"/>
                </a:solidFill>
                <a:effectLst/>
                <a:latin typeface="Arial" panose="020B0604020202020204" pitchFamily="34" charset="0"/>
              </a:rPr>
              <a:t>10 points</a:t>
            </a:r>
            <a:r>
              <a:rPr kumimoji="0" lang="en-US" altLang="en-US" sz="1600" b="0" i="0" u="none" strike="noStrike" cap="none" normalizeH="0" baseline="0" dirty="0">
                <a:ln>
                  <a:noFill/>
                </a:ln>
                <a:solidFill>
                  <a:srgbClr val="000000"/>
                </a:solidFill>
                <a:effectLst/>
                <a:latin typeface="Arial" panose="020B0604020202020204" pitchFamily="34" charset="0"/>
              </a:rPr>
              <a:t> across </a:t>
            </a:r>
            <a:r>
              <a:rPr kumimoji="0" lang="en-US" altLang="en-US" sz="1600" b="1" i="0" u="none" strike="noStrike" cap="none" normalizeH="0" baseline="0" dirty="0">
                <a:ln>
                  <a:noFill/>
                </a:ln>
                <a:solidFill>
                  <a:srgbClr val="000000"/>
                </a:solidFill>
                <a:effectLst/>
                <a:latin typeface="Arial" panose="020B0604020202020204" pitchFamily="34" charset="0"/>
              </a:rPr>
              <a:t>four candidate emotions</a:t>
            </a:r>
            <a:r>
              <a:rPr kumimoji="0" lang="en-US" altLang="en-US" sz="1600" b="0" i="0" u="none" strike="noStrike" cap="none" normalizeH="0" baseline="0" dirty="0">
                <a:ln>
                  <a:noFill/>
                </a:ln>
                <a:solidFill>
                  <a:srgbClr val="000000"/>
                </a:solidFill>
                <a:effectLst/>
                <a:latin typeface="Arial" panose="020B0604020202020204" pitchFamily="34" charset="0"/>
              </a:rPr>
              <a:t> (which are semantically similar and plausible).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rgbClr val="000000"/>
                </a:solidFill>
                <a:effectLst/>
                <a:latin typeface="Arial" panose="020B0604020202020204" pitchFamily="34" charset="0"/>
              </a:rPr>
              <a:t>Ground Truth:</a:t>
            </a:r>
            <a:r>
              <a:rPr kumimoji="0" lang="en-US" altLang="en-US" sz="1600" b="0" i="0" u="none" strike="noStrike" cap="none" normalizeH="0" baseline="0" dirty="0">
                <a:ln>
                  <a:noFill/>
                </a:ln>
                <a:solidFill>
                  <a:srgbClr val="000000"/>
                </a:solidFill>
                <a:effectLst/>
                <a:latin typeface="Arial" panose="020B0604020202020204" pitchFamily="34" charset="0"/>
              </a:rPr>
              <a:t> Performance is scored against averaged human consensus, rewarding models that can capture the nuance of blended emotional states (e.g., "60% Sadness, 40% Nostalgia") rather than binary labeling.</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092296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D847E8-12AE-5B08-25A4-974D42BF71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7E12F1-92BA-4B9A-771E-074C9FF9EDD1}"/>
              </a:ext>
            </a:extLst>
          </p:cNvPr>
          <p:cNvSpPr>
            <a:spLocks noGrp="1"/>
          </p:cNvSpPr>
          <p:nvPr>
            <p:ph type="title"/>
          </p:nvPr>
        </p:nvSpPr>
        <p:spPr/>
        <p:txBody>
          <a:bodyPr/>
          <a:lstStyle/>
          <a:p>
            <a:r>
              <a:rPr lang="en-US" dirty="0"/>
              <a:t>EQ-Bench</a:t>
            </a:r>
          </a:p>
        </p:txBody>
      </p:sp>
      <p:sp>
        <p:nvSpPr>
          <p:cNvPr id="3" name="Content Placeholder 2">
            <a:extLst>
              <a:ext uri="{FF2B5EF4-FFF2-40B4-BE49-F238E27FC236}">
                <a16:creationId xmlns:a16="http://schemas.microsoft.com/office/drawing/2014/main" id="{3E83DB21-F3ED-4B97-F80F-F0F752BF5B47}"/>
              </a:ext>
            </a:extLst>
          </p:cNvPr>
          <p:cNvSpPr>
            <a:spLocks noGrp="1"/>
          </p:cNvSpPr>
          <p:nvPr>
            <p:ph idx="1"/>
          </p:nvPr>
        </p:nvSpPr>
        <p:spPr>
          <a:xfrm>
            <a:off x="612647" y="1462144"/>
            <a:ext cx="10653579" cy="4593828"/>
          </a:xfrm>
        </p:spPr>
        <p:txBody>
          <a:bodyPr>
            <a:normAutofit/>
          </a:bodyPr>
          <a:lstStyle/>
          <a:p>
            <a:pPr marL="0" lvl="0" indent="0" eaLnBrk="0" fontAlgn="base" hangingPunct="0">
              <a:lnSpc>
                <a:spcPct val="100000"/>
              </a:lnSpc>
              <a:spcBef>
                <a:spcPct val="0"/>
              </a:spcBef>
              <a:spcAft>
                <a:spcPct val="0"/>
              </a:spcAft>
              <a:buFontTx/>
              <a:buChar char="•"/>
            </a:pPr>
            <a:r>
              <a:rPr lang="en-US" altLang="en-US" sz="1600" b="1" dirty="0">
                <a:solidFill>
                  <a:srgbClr val="000000"/>
                </a:solidFill>
                <a:latin typeface="Arial" panose="020B0604020202020204" pitchFamily="34" charset="0"/>
              </a:rPr>
              <a:t>Input:</a:t>
            </a:r>
            <a:r>
              <a:rPr lang="en-US" altLang="en-US" sz="1600" dirty="0">
                <a:solidFill>
                  <a:srgbClr val="000000"/>
                </a:solidFill>
                <a:latin typeface="Arial" panose="020B0604020202020204" pitchFamily="34" charset="0"/>
              </a:rPr>
              <a:t> The model is presented with dialogue transcripts rather than third-person narrative descriptions, requiring it to infer emotional states from conversational exchanges.</a:t>
            </a:r>
          </a:p>
          <a:p>
            <a:pPr marL="0" lvl="0" indent="0" eaLnBrk="0" fontAlgn="base" hangingPunct="0">
              <a:lnSpc>
                <a:spcPct val="100000"/>
              </a:lnSpc>
              <a:spcBef>
                <a:spcPct val="0"/>
              </a:spcBef>
              <a:spcAft>
                <a:spcPct val="0"/>
              </a:spcAft>
              <a:buFontTx/>
              <a:buChar char="•"/>
            </a:pPr>
            <a:endParaRPr lang="en-US" altLang="en-US" sz="1600" dirty="0">
              <a:solidFill>
                <a:srgbClr val="000000"/>
              </a:solidFill>
              <a:latin typeface="Arial" panose="020B0604020202020204" pitchFamily="34" charset="0"/>
            </a:endParaRPr>
          </a:p>
          <a:p>
            <a:pPr marL="0" lvl="0" indent="0" eaLnBrk="0" fontAlgn="base" hangingPunct="0">
              <a:lnSpc>
                <a:spcPct val="100000"/>
              </a:lnSpc>
              <a:spcBef>
                <a:spcPct val="0"/>
              </a:spcBef>
              <a:spcAft>
                <a:spcPct val="0"/>
              </a:spcAft>
              <a:buFontTx/>
              <a:buChar char="•"/>
            </a:pPr>
            <a:r>
              <a:rPr lang="en-US" altLang="en-US" sz="1600" b="1" dirty="0">
                <a:solidFill>
                  <a:srgbClr val="000000"/>
                </a:solidFill>
                <a:latin typeface="Arial" panose="020B0604020202020204" pitchFamily="34" charset="0"/>
              </a:rPr>
              <a:t>Task:</a:t>
            </a:r>
            <a:r>
              <a:rPr lang="en-US" altLang="en-US" sz="1600" dirty="0">
                <a:solidFill>
                  <a:srgbClr val="000000"/>
                </a:solidFill>
                <a:latin typeface="Arial" panose="020B0604020202020204" pitchFamily="34" charset="0"/>
              </a:rPr>
              <a:t> The model predicts the emotional intensity of the characters involved. Unlike SECEU, the subject is not constrained to manually sum their ratings to 10; instead, the system normalizes the results post-hoc (10 minus the sum of differences from reference) to calculate a performance score.</a:t>
            </a:r>
          </a:p>
          <a:p>
            <a:pPr marL="0" lvl="0" indent="0" eaLnBrk="0" fontAlgn="base" hangingPunct="0">
              <a:lnSpc>
                <a:spcPct val="100000"/>
              </a:lnSpc>
              <a:spcBef>
                <a:spcPct val="0"/>
              </a:spcBef>
              <a:spcAft>
                <a:spcPct val="0"/>
              </a:spcAft>
              <a:buFontTx/>
              <a:buChar char="•"/>
            </a:pPr>
            <a:endParaRPr lang="en-US" altLang="en-US" sz="1600" dirty="0">
              <a:solidFill>
                <a:srgbClr val="000000"/>
              </a:solidFill>
              <a:latin typeface="Arial" panose="020B0604020202020204" pitchFamily="34" charset="0"/>
            </a:endParaRPr>
          </a:p>
          <a:p>
            <a:pPr marL="0" lvl="0" indent="0" eaLnBrk="0" fontAlgn="base" hangingPunct="0">
              <a:lnSpc>
                <a:spcPct val="100000"/>
              </a:lnSpc>
              <a:spcBef>
                <a:spcPct val="0"/>
              </a:spcBef>
              <a:spcAft>
                <a:spcPct val="0"/>
              </a:spcAft>
              <a:buFontTx/>
              <a:buChar char="•"/>
            </a:pPr>
            <a:r>
              <a:rPr lang="en-US" altLang="en-US" sz="1600" b="1" dirty="0">
                <a:solidFill>
                  <a:srgbClr val="000000"/>
                </a:solidFill>
                <a:latin typeface="Arial" panose="020B0604020202020204" pitchFamily="34" charset="0"/>
              </a:rPr>
              <a:t>Ground Truth:</a:t>
            </a:r>
            <a:r>
              <a:rPr lang="en-US" altLang="en-US" sz="1600" dirty="0">
                <a:solidFill>
                  <a:srgbClr val="000000"/>
                </a:solidFill>
                <a:latin typeface="Arial" panose="020B0604020202020204" pitchFamily="34" charset="0"/>
              </a:rPr>
              <a:t> Reference answers are </a:t>
            </a:r>
            <a:r>
              <a:rPr lang="en-US" altLang="en-US" sz="1600" b="1" dirty="0">
                <a:solidFill>
                  <a:srgbClr val="000000"/>
                </a:solidFill>
                <a:latin typeface="Arial" panose="020B0604020202020204" pitchFamily="34" charset="0"/>
              </a:rPr>
              <a:t>predetermined by the authors</a:t>
            </a:r>
            <a:r>
              <a:rPr lang="en-US" altLang="en-US" sz="1600" dirty="0">
                <a:solidFill>
                  <a:srgbClr val="000000"/>
                </a:solidFill>
                <a:latin typeface="Arial" panose="020B0604020202020204" pitchFamily="34" charset="0"/>
              </a:rPr>
              <a:t>, relying on expert annotation rather than crowdsourced consensus. The benchmark also expands the scope to include a </a:t>
            </a:r>
            <a:r>
              <a:rPr lang="en-US" altLang="en-US" sz="1600" b="1" dirty="0">
                <a:solidFill>
                  <a:srgbClr val="000000"/>
                </a:solidFill>
                <a:latin typeface="Arial" panose="020B0604020202020204" pitchFamily="34" charset="0"/>
              </a:rPr>
              <a:t>more diverse range of emotions</a:t>
            </a:r>
            <a:r>
              <a:rPr lang="en-US" altLang="en-US" sz="1600" dirty="0">
                <a:solidFill>
                  <a:srgbClr val="000000"/>
                </a:solidFill>
                <a:latin typeface="Arial" panose="020B0604020202020204" pitchFamily="34" charset="0"/>
              </a:rPr>
              <a:t>.</a:t>
            </a:r>
            <a:endParaRPr lang="en-US" altLang="en-US" sz="1600" dirty="0">
              <a:latin typeface="Arial" panose="020B0604020202020204" pitchFamily="34" charset="0"/>
            </a:endParaRPr>
          </a:p>
        </p:txBody>
      </p:sp>
    </p:spTree>
    <p:extLst>
      <p:ext uri="{BB962C8B-B14F-4D97-AF65-F5344CB8AC3E}">
        <p14:creationId xmlns:p14="http://schemas.microsoft.com/office/powerpoint/2010/main" val="28298753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63E83-9671-9DBE-4833-7DB69F82A5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299CFA-A3D2-677E-EAB6-D04B94DF29E9}"/>
              </a:ext>
            </a:extLst>
          </p:cNvPr>
          <p:cNvSpPr>
            <a:spLocks noGrp="1"/>
          </p:cNvSpPr>
          <p:nvPr>
            <p:ph type="title"/>
          </p:nvPr>
        </p:nvSpPr>
        <p:spPr/>
        <p:txBody>
          <a:bodyPr/>
          <a:lstStyle/>
          <a:p>
            <a:r>
              <a:rPr lang="en-US" dirty="0"/>
              <a:t>EQ-Bench</a:t>
            </a:r>
          </a:p>
        </p:txBody>
      </p:sp>
      <p:sp>
        <p:nvSpPr>
          <p:cNvPr id="3" name="Content Placeholder 2">
            <a:extLst>
              <a:ext uri="{FF2B5EF4-FFF2-40B4-BE49-F238E27FC236}">
                <a16:creationId xmlns:a16="http://schemas.microsoft.com/office/drawing/2014/main" id="{CD6225C2-F86C-F5B3-A632-4559EE2267DA}"/>
              </a:ext>
            </a:extLst>
          </p:cNvPr>
          <p:cNvSpPr>
            <a:spLocks noGrp="1"/>
          </p:cNvSpPr>
          <p:nvPr>
            <p:ph idx="1"/>
          </p:nvPr>
        </p:nvSpPr>
        <p:spPr>
          <a:xfrm>
            <a:off x="612648" y="1463040"/>
            <a:ext cx="10653579" cy="5394960"/>
          </a:xfrm>
        </p:spPr>
        <p:txBody>
          <a:bodyPr>
            <a:normAutofit fontScale="55000" lnSpcReduction="20000"/>
          </a:bodyPr>
          <a:lstStyle/>
          <a:p>
            <a:pPr marL="0" indent="0">
              <a:buNone/>
            </a:pPr>
            <a:r>
              <a:rPr lang="en-US" dirty="0"/>
              <a:t>Your task is to predict the likely emotional responses of a character in this dialogue:</a:t>
            </a:r>
          </a:p>
          <a:p>
            <a:pPr marL="0" indent="0">
              <a:buNone/>
            </a:pPr>
            <a:r>
              <a:rPr lang="en-US" dirty="0"/>
              <a:t>Cecilia: You know, your words have power, Brandon. More than you might think.</a:t>
            </a:r>
          </a:p>
          <a:p>
            <a:pPr marL="0" indent="0">
              <a:buNone/>
            </a:pPr>
            <a:r>
              <a:rPr lang="en-US" dirty="0"/>
              <a:t>Brandon: I’m well aware, Cecilia. It’s a critic’s job to wield them.</a:t>
            </a:r>
          </a:p>
          <a:p>
            <a:pPr marL="0" indent="0">
              <a:buNone/>
            </a:pPr>
            <a:r>
              <a:rPr lang="en-US" dirty="0"/>
              <a:t>Cecilia: But do you understand the weight of them? The lives they can shatter?</a:t>
            </a:r>
          </a:p>
          <a:p>
            <a:pPr marL="0" indent="0">
              <a:buNone/>
            </a:pPr>
            <a:r>
              <a:rPr lang="en-US" dirty="0"/>
              <a:t>Brandon: Art is not for the faint-hearted. If you can’t handle the critique, you’re in the</a:t>
            </a:r>
          </a:p>
          <a:p>
            <a:pPr marL="0" indent="0">
              <a:buNone/>
            </a:pPr>
            <a:r>
              <a:rPr lang="en-US" dirty="0"/>
              <a:t>wrong industry.</a:t>
            </a:r>
          </a:p>
          <a:p>
            <a:pPr marL="0" indent="0">
              <a:buNone/>
            </a:pPr>
            <a:r>
              <a:rPr lang="en-US" dirty="0"/>
              <a:t>Cecilia: It’s not about handling criticism, Brandon. It’s about understanding the soul of</a:t>
            </a:r>
          </a:p>
          <a:p>
            <a:pPr marL="0" indent="0">
              <a:buNone/>
            </a:pPr>
            <a:r>
              <a:rPr lang="en-US" dirty="0"/>
              <a:t>the art. You dissect it like a cold, lifeless body on an autopsy table.</a:t>
            </a:r>
          </a:p>
          <a:p>
            <a:pPr marL="0" indent="0">
              <a:buNone/>
            </a:pPr>
            <a:r>
              <a:rPr lang="en-US" dirty="0"/>
              <a:t>[End dialogue]</a:t>
            </a:r>
          </a:p>
          <a:p>
            <a:pPr marL="0" indent="0">
              <a:buNone/>
            </a:pPr>
            <a:r>
              <a:rPr lang="en-US" dirty="0"/>
              <a:t>At the end of this dialogue, Brandon would feel...</a:t>
            </a:r>
          </a:p>
          <a:p>
            <a:pPr marL="0" indent="0">
              <a:buNone/>
            </a:pPr>
            <a:r>
              <a:rPr lang="en-US" dirty="0"/>
              <a:t>Offended</a:t>
            </a:r>
          </a:p>
          <a:p>
            <a:pPr marL="0" indent="0">
              <a:buNone/>
            </a:pPr>
            <a:r>
              <a:rPr lang="en-US" dirty="0"/>
              <a:t>Empathetic</a:t>
            </a:r>
          </a:p>
          <a:p>
            <a:pPr marL="0" indent="0">
              <a:buNone/>
            </a:pPr>
            <a:r>
              <a:rPr lang="en-US" dirty="0"/>
              <a:t>Confident</a:t>
            </a:r>
          </a:p>
          <a:p>
            <a:pPr marL="0" indent="0">
              <a:buNone/>
            </a:pPr>
            <a:r>
              <a:rPr lang="en-US" dirty="0"/>
              <a:t>Dismissive</a:t>
            </a:r>
          </a:p>
          <a:p>
            <a:pPr marL="0" indent="0">
              <a:buNone/>
            </a:pPr>
            <a:r>
              <a:rPr lang="en-US" dirty="0"/>
              <a:t>Give each of these possible emotions a score from 0-10 for the relative intensity that they</a:t>
            </a:r>
          </a:p>
          <a:p>
            <a:pPr marL="0" indent="0">
              <a:buNone/>
            </a:pPr>
            <a:r>
              <a:rPr lang="en-US" dirty="0"/>
              <a:t>are likely to be feeling each. Then critique your answer by thinking it through step by step.</a:t>
            </a:r>
          </a:p>
          <a:p>
            <a:pPr marL="0" indent="0">
              <a:buNone/>
            </a:pPr>
            <a:r>
              <a:rPr lang="en-US" dirty="0"/>
              <a:t>Finally, give your revised scores.</a:t>
            </a:r>
          </a:p>
        </p:txBody>
      </p:sp>
    </p:spTree>
    <p:extLst>
      <p:ext uri="{BB962C8B-B14F-4D97-AF65-F5344CB8AC3E}">
        <p14:creationId xmlns:p14="http://schemas.microsoft.com/office/powerpoint/2010/main" val="23115156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23192-2AD8-2979-46D5-D8247F40BA82}"/>
              </a:ext>
            </a:extLst>
          </p:cNvPr>
          <p:cNvSpPr>
            <a:spLocks noGrp="1"/>
          </p:cNvSpPr>
          <p:nvPr>
            <p:ph type="title"/>
          </p:nvPr>
        </p:nvSpPr>
        <p:spPr/>
        <p:txBody>
          <a:bodyPr/>
          <a:lstStyle/>
          <a:p>
            <a:r>
              <a:rPr lang="en-US" dirty="0"/>
              <a:t> </a:t>
            </a:r>
            <a:r>
              <a:rPr lang="en-US" dirty="0" err="1"/>
              <a:t>EmoBench</a:t>
            </a:r>
            <a:r>
              <a:rPr lang="en-US" dirty="0"/>
              <a:t> / </a:t>
            </a:r>
            <a:r>
              <a:rPr lang="en-US" dirty="0" err="1"/>
              <a:t>EmoLLM</a:t>
            </a:r>
            <a:r>
              <a:rPr lang="en-US" dirty="0"/>
              <a:t> </a:t>
            </a:r>
            <a:br>
              <a:rPr lang="en-US" dirty="0"/>
            </a:br>
            <a:endParaRPr lang="en-US" dirty="0"/>
          </a:p>
        </p:txBody>
      </p:sp>
      <p:sp>
        <p:nvSpPr>
          <p:cNvPr id="4" name="Rectangle 1">
            <a:extLst>
              <a:ext uri="{FF2B5EF4-FFF2-40B4-BE49-F238E27FC236}">
                <a16:creationId xmlns:a16="http://schemas.microsoft.com/office/drawing/2014/main" id="{BB19609F-9E55-9C12-86C9-DB78FAE58628}"/>
              </a:ext>
            </a:extLst>
          </p:cNvPr>
          <p:cNvSpPr>
            <a:spLocks noGrp="1" noChangeArrowheads="1"/>
          </p:cNvSpPr>
          <p:nvPr>
            <p:ph idx="1"/>
          </p:nvPr>
        </p:nvSpPr>
        <p:spPr bwMode="auto">
          <a:xfrm>
            <a:off x="612648" y="1502181"/>
            <a:ext cx="10855912"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rgbClr val="000000"/>
                </a:solidFill>
                <a:effectLst/>
                <a:latin typeface="Arial" panose="020B0604020202020204" pitchFamily="34" charset="0"/>
              </a:rPr>
              <a:t>Input:</a:t>
            </a:r>
            <a:r>
              <a:rPr kumimoji="0" lang="en-US" altLang="en-US" sz="1600" b="0" i="0" u="none" strike="noStrike" cap="none" normalizeH="0" baseline="0" dirty="0">
                <a:ln>
                  <a:noFill/>
                </a:ln>
                <a:solidFill>
                  <a:srgbClr val="000000"/>
                </a:solidFill>
                <a:effectLst/>
                <a:latin typeface="Arial" panose="020B0604020202020204" pitchFamily="34" charset="0"/>
              </a:rPr>
              <a:t> The model processes complex, hand-crafted scenarios (often multimodal in newer iterations like </a:t>
            </a:r>
            <a:r>
              <a:rPr kumimoji="0" lang="en-US" altLang="en-US" sz="1600" b="0" i="0" u="none" strike="noStrike" cap="none" normalizeH="0" baseline="0" dirty="0" err="1">
                <a:ln>
                  <a:noFill/>
                </a:ln>
                <a:solidFill>
                  <a:srgbClr val="000000"/>
                </a:solidFill>
                <a:effectLst/>
                <a:latin typeface="Arial" panose="020B0604020202020204" pitchFamily="34" charset="0"/>
              </a:rPr>
              <a:t>EmoBench</a:t>
            </a:r>
            <a:r>
              <a:rPr kumimoji="0" lang="en-US" altLang="en-US" sz="1600" b="0" i="0" u="none" strike="noStrike" cap="none" normalizeH="0" baseline="0" dirty="0">
                <a:ln>
                  <a:noFill/>
                </a:ln>
                <a:solidFill>
                  <a:srgbClr val="000000"/>
                </a:solidFill>
                <a:effectLst/>
                <a:latin typeface="Arial" panose="020B0604020202020204" pitchFamily="34" charset="0"/>
              </a:rPr>
              <a:t>-M) that involve specific social dilemmas or ambiguous cues.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rgbClr val="000000"/>
                </a:solidFill>
                <a:effectLst/>
                <a:latin typeface="Arial" panose="020B0604020202020204" pitchFamily="34" charset="0"/>
              </a:rPr>
              <a:t>Task:</a:t>
            </a:r>
            <a:r>
              <a:rPr kumimoji="0" lang="en-US" altLang="en-US" sz="1600" b="0" i="0" u="none" strike="noStrike" cap="none" normalizeH="0" baseline="0" dirty="0">
                <a:ln>
                  <a:noFill/>
                </a:ln>
                <a:solidFill>
                  <a:srgbClr val="000000"/>
                </a:solidFill>
                <a:effectLst/>
                <a:latin typeface="Arial" panose="020B0604020202020204" pitchFamily="34" charset="0"/>
              </a:rPr>
              <a:t> The evaluation is split into two streams:</a:t>
            </a:r>
          </a:p>
          <a:p>
            <a:pPr marL="228600" lvl="1" indent="0" eaLnBrk="0" fontAlgn="base" hangingPunct="0">
              <a:lnSpc>
                <a:spcPct val="100000"/>
              </a:lnSpc>
              <a:spcBef>
                <a:spcPct val="0"/>
              </a:spcBef>
              <a:spcAft>
                <a:spcPct val="0"/>
              </a:spcAft>
              <a:buFontTx/>
              <a:buAutoNum type="arabicPeriod"/>
            </a:pPr>
            <a:r>
              <a:rPr kumimoji="0" lang="en-US" altLang="en-US" sz="1600" b="1" i="0" u="none" strike="noStrike" cap="none" normalizeH="0" baseline="0" dirty="0">
                <a:ln>
                  <a:noFill/>
                </a:ln>
                <a:solidFill>
                  <a:srgbClr val="000000"/>
                </a:solidFill>
                <a:effectLst/>
                <a:latin typeface="Arial" panose="020B0604020202020204" pitchFamily="34" charset="0"/>
              </a:rPr>
              <a:t>Understanding:</a:t>
            </a:r>
            <a:r>
              <a:rPr kumimoji="0" lang="en-US" altLang="en-US" sz="1600" b="0" i="0" u="none" strike="noStrike" cap="none" normalizeH="0" baseline="0" dirty="0">
                <a:ln>
                  <a:noFill/>
                </a:ln>
                <a:solidFill>
                  <a:srgbClr val="000000"/>
                </a:solidFill>
                <a:effectLst/>
                <a:latin typeface="Arial" panose="020B0604020202020204" pitchFamily="34" charset="0"/>
              </a:rPr>
              <a:t> Inferring the cause of an emotion or the mental state of a character (e.g., "Why is he sighing?").</a:t>
            </a:r>
          </a:p>
          <a:p>
            <a:pPr marL="228600" lvl="1" indent="0" eaLnBrk="0" fontAlgn="base" hangingPunct="0">
              <a:lnSpc>
                <a:spcPct val="100000"/>
              </a:lnSpc>
              <a:spcBef>
                <a:spcPct val="0"/>
              </a:spcBef>
              <a:spcAft>
                <a:spcPct val="0"/>
              </a:spcAft>
              <a:buFontTx/>
              <a:buAutoNum type="arabicPeriod" startAt="2"/>
            </a:pPr>
            <a:r>
              <a:rPr kumimoji="0" lang="en-US" altLang="en-US" sz="1600" b="1" i="0" u="none" strike="noStrike" cap="none" normalizeH="0" baseline="0" dirty="0">
                <a:ln>
                  <a:noFill/>
                </a:ln>
                <a:solidFill>
                  <a:srgbClr val="000000"/>
                </a:solidFill>
                <a:effectLst/>
                <a:latin typeface="Arial" panose="020B0604020202020204" pitchFamily="34" charset="0"/>
              </a:rPr>
              <a:t>Application:</a:t>
            </a:r>
            <a:r>
              <a:rPr kumimoji="0" lang="en-US" altLang="en-US" sz="1600" b="0" i="0" u="none" strike="noStrike" cap="none" normalizeH="0" baseline="0" dirty="0">
                <a:ln>
                  <a:noFill/>
                </a:ln>
                <a:solidFill>
                  <a:srgbClr val="000000"/>
                </a:solidFill>
                <a:effectLst/>
                <a:latin typeface="Arial" panose="020B0604020202020204" pitchFamily="34" charset="0"/>
              </a:rPr>
              <a:t> Choosing the most effective course of action to manage the emotion (e.g., "What is the best way to comfort this person?").</a:t>
            </a:r>
          </a:p>
          <a:p>
            <a:pPr marL="228600" lvl="1" indent="0" eaLnBrk="0" fontAlgn="base" hangingPunct="0">
              <a:lnSpc>
                <a:spcPct val="100000"/>
              </a:lnSpc>
              <a:spcBef>
                <a:spcPct val="0"/>
              </a:spcBef>
              <a:spcAft>
                <a:spcPct val="0"/>
              </a:spcAft>
              <a:buFontTx/>
              <a:buAutoNum type="arabicPeriod" startAt="2"/>
            </a:pPr>
            <a:endParaRPr kumimoji="0" lang="en-US" altLang="en-US" sz="16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rgbClr val="000000"/>
                </a:solidFill>
                <a:effectLst/>
                <a:latin typeface="Arial" panose="020B0604020202020204" pitchFamily="34" charset="0"/>
              </a:rPr>
              <a:t>Ground Truth:</a:t>
            </a:r>
            <a:r>
              <a:rPr kumimoji="0" lang="en-US" altLang="en-US" sz="1600" b="0" i="0" u="none" strike="noStrike" cap="none" normalizeH="0" baseline="0" dirty="0">
                <a:ln>
                  <a:noFill/>
                </a:ln>
                <a:solidFill>
                  <a:srgbClr val="000000"/>
                </a:solidFill>
                <a:effectLst/>
                <a:latin typeface="Arial" panose="020B0604020202020204" pitchFamily="34" charset="0"/>
              </a:rPr>
              <a:t> </a:t>
            </a:r>
            <a:r>
              <a:rPr kumimoji="0" lang="en-US" altLang="en-US" sz="1600" b="0" i="0" u="none" strike="noStrike" cap="none" normalizeH="0" baseline="0" dirty="0" err="1">
                <a:ln>
                  <a:noFill/>
                </a:ln>
                <a:solidFill>
                  <a:srgbClr val="000000"/>
                </a:solidFill>
                <a:effectLst/>
                <a:latin typeface="Arial" panose="020B0604020202020204" pitchFamily="34" charset="0"/>
              </a:rPr>
              <a:t>EmoBench</a:t>
            </a:r>
            <a:r>
              <a:rPr kumimoji="0" lang="en-US" altLang="en-US" sz="1600" b="0" i="0" u="none" strike="noStrike" cap="none" normalizeH="0" baseline="0" dirty="0">
                <a:ln>
                  <a:noFill/>
                </a:ln>
                <a:solidFill>
                  <a:srgbClr val="000000"/>
                </a:solidFill>
                <a:effectLst/>
                <a:latin typeface="Arial" panose="020B0604020202020204" pitchFamily="34" charset="0"/>
              </a:rPr>
              <a:t> relies on rigorous, theory-driven annotations (often multi-annotator consensus based on psychological frameworks like Mayer &amp; Salovey), rejecting the "crowd-averaged" truth of SECEU in favor of expert-defined "correct" social moves.</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245951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7CABF-1767-9455-E974-DCE28F1CC7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18B885-15A4-C196-CE50-2AFEC2069CAF}"/>
              </a:ext>
            </a:extLst>
          </p:cNvPr>
          <p:cNvSpPr>
            <a:spLocks noGrp="1"/>
          </p:cNvSpPr>
          <p:nvPr>
            <p:ph type="title"/>
          </p:nvPr>
        </p:nvSpPr>
        <p:spPr/>
        <p:txBody>
          <a:bodyPr/>
          <a:lstStyle/>
          <a:p>
            <a:r>
              <a:rPr lang="en-US" dirty="0"/>
              <a:t> </a:t>
            </a:r>
            <a:r>
              <a:rPr lang="en-US" dirty="0" err="1"/>
              <a:t>EmoBench</a:t>
            </a:r>
            <a:r>
              <a:rPr lang="en-US" dirty="0"/>
              <a:t>-M</a:t>
            </a:r>
            <a:br>
              <a:rPr lang="en-US" dirty="0"/>
            </a:br>
            <a:endParaRPr lang="en-US" dirty="0"/>
          </a:p>
        </p:txBody>
      </p:sp>
      <p:sp>
        <p:nvSpPr>
          <p:cNvPr id="3" name="Content Placeholder 2">
            <a:extLst>
              <a:ext uri="{FF2B5EF4-FFF2-40B4-BE49-F238E27FC236}">
                <a16:creationId xmlns:a16="http://schemas.microsoft.com/office/drawing/2014/main" id="{B07C4FE5-352D-ADCC-40AB-7B039FDC39AD}"/>
              </a:ext>
            </a:extLst>
          </p:cNvPr>
          <p:cNvSpPr>
            <a:spLocks noGrp="1"/>
          </p:cNvSpPr>
          <p:nvPr>
            <p:ph idx="1"/>
          </p:nvPr>
        </p:nvSpPr>
        <p:spPr>
          <a:xfrm>
            <a:off x="612647" y="1498500"/>
            <a:ext cx="10653579" cy="4593828"/>
          </a:xfrm>
        </p:spPr>
        <p:txBody>
          <a:bodyPr/>
          <a:lstStyle/>
          <a:p>
            <a:r>
              <a:rPr lang="en-US" dirty="0"/>
              <a:t>Evaluation along 3 dimensions: Foundational Emotional Recognition, Conversational Emotion Understanding, Socially Complex Emotion Analysis</a:t>
            </a:r>
          </a:p>
        </p:txBody>
      </p:sp>
      <p:pic>
        <p:nvPicPr>
          <p:cNvPr id="5" name="Picture 4" descr="A table of information&#10;&#10;AI-generated content may be incorrect.">
            <a:extLst>
              <a:ext uri="{FF2B5EF4-FFF2-40B4-BE49-F238E27FC236}">
                <a16:creationId xmlns:a16="http://schemas.microsoft.com/office/drawing/2014/main" id="{58B053EB-2895-E6B6-E9B6-0424DA3A7E9D}"/>
              </a:ext>
            </a:extLst>
          </p:cNvPr>
          <p:cNvPicPr>
            <a:picLocks noChangeAspect="1"/>
          </p:cNvPicPr>
          <p:nvPr/>
        </p:nvPicPr>
        <p:blipFill>
          <a:blip r:embed="rId2"/>
          <a:stretch>
            <a:fillRect/>
          </a:stretch>
        </p:blipFill>
        <p:spPr>
          <a:xfrm>
            <a:off x="696818" y="2630758"/>
            <a:ext cx="8232682" cy="3437386"/>
          </a:xfrm>
          <a:prstGeom prst="rect">
            <a:avLst/>
          </a:prstGeom>
        </p:spPr>
      </p:pic>
    </p:spTree>
    <p:extLst>
      <p:ext uri="{BB962C8B-B14F-4D97-AF65-F5344CB8AC3E}">
        <p14:creationId xmlns:p14="http://schemas.microsoft.com/office/powerpoint/2010/main" val="5692946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7B3BF2-1C3D-CACC-0855-C63F3AA940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972D50-F13C-13D8-E478-72AF9381EF92}"/>
              </a:ext>
            </a:extLst>
          </p:cNvPr>
          <p:cNvSpPr>
            <a:spLocks noGrp="1"/>
          </p:cNvSpPr>
          <p:nvPr>
            <p:ph type="title"/>
          </p:nvPr>
        </p:nvSpPr>
        <p:spPr/>
        <p:txBody>
          <a:bodyPr/>
          <a:lstStyle/>
          <a:p>
            <a:r>
              <a:rPr lang="en-US" dirty="0"/>
              <a:t>MME-Emotion (Holistic Emotional Intelligence for MLLMs)</a:t>
            </a:r>
          </a:p>
        </p:txBody>
      </p:sp>
      <p:sp>
        <p:nvSpPr>
          <p:cNvPr id="6" name="Rectangle 2">
            <a:extLst>
              <a:ext uri="{FF2B5EF4-FFF2-40B4-BE49-F238E27FC236}">
                <a16:creationId xmlns:a16="http://schemas.microsoft.com/office/drawing/2014/main" id="{11975252-EE87-5EE9-19D5-3FB14D6E3DC0}"/>
              </a:ext>
            </a:extLst>
          </p:cNvPr>
          <p:cNvSpPr>
            <a:spLocks noChangeArrowheads="1"/>
          </p:cNvSpPr>
          <p:nvPr/>
        </p:nvSpPr>
        <p:spPr bwMode="auto">
          <a:xfrm>
            <a:off x="444034" y="2151728"/>
            <a:ext cx="11303931"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rgbClr val="000000"/>
                </a:solidFill>
                <a:effectLst/>
                <a:latin typeface="Arial" panose="020B0604020202020204" pitchFamily="34" charset="0"/>
              </a:rPr>
              <a:t>Input:</a:t>
            </a:r>
            <a:r>
              <a:rPr kumimoji="0" lang="en-US" altLang="en-US" sz="1600" b="0" i="0" u="none" strike="noStrike" cap="none" normalizeH="0" baseline="0" dirty="0">
                <a:ln>
                  <a:noFill/>
                </a:ln>
                <a:solidFill>
                  <a:srgbClr val="000000"/>
                </a:solidFill>
                <a:effectLst/>
                <a:latin typeface="Arial" panose="020B0604020202020204" pitchFamily="34" charset="0"/>
              </a:rPr>
              <a:t> The benchmark consists of over </a:t>
            </a:r>
            <a:r>
              <a:rPr kumimoji="0" lang="en-US" altLang="en-US" sz="1600" b="1" i="0" u="none" strike="noStrike" cap="none" normalizeH="0" baseline="0" dirty="0">
                <a:ln>
                  <a:noFill/>
                </a:ln>
                <a:solidFill>
                  <a:srgbClr val="000000"/>
                </a:solidFill>
                <a:effectLst/>
                <a:latin typeface="Arial" panose="020B0604020202020204" pitchFamily="34" charset="0"/>
              </a:rPr>
              <a:t>6,000 video clips</a:t>
            </a:r>
            <a:r>
              <a:rPr kumimoji="0" lang="en-US" altLang="en-US" sz="1600" b="0" i="0" u="none" strike="noStrike" cap="none" normalizeH="0" baseline="0" dirty="0">
                <a:ln>
                  <a:noFill/>
                </a:ln>
                <a:solidFill>
                  <a:srgbClr val="000000"/>
                </a:solidFill>
                <a:effectLst/>
                <a:latin typeface="Arial" panose="020B0604020202020204" pitchFamily="34" charset="0"/>
              </a:rPr>
              <a:t> spanning 27 distinct social scenarios (e.g., TV shows, movies), requiring the model to process visual, audio, and textual cues simultaneously.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rgbClr val="000000"/>
                </a:solidFill>
                <a:effectLst/>
                <a:latin typeface="Arial" panose="020B0604020202020204" pitchFamily="34" charset="0"/>
              </a:rPr>
              <a:t>Task:</a:t>
            </a:r>
            <a:r>
              <a:rPr kumimoji="0" lang="en-US" altLang="en-US" sz="1600" b="0" i="0" u="none" strike="noStrike" cap="none" normalizeH="0" baseline="0" dirty="0">
                <a:ln>
                  <a:noFill/>
                </a:ln>
                <a:solidFill>
                  <a:srgbClr val="000000"/>
                </a:solidFill>
                <a:effectLst/>
                <a:latin typeface="Arial" panose="020B0604020202020204" pitchFamily="34" charset="0"/>
              </a:rPr>
              <a:t> Unlike previous benchmarks that focused solely on classification, MME-Emotion evaluates two distinct capabilities:</a:t>
            </a:r>
          </a:p>
          <a:p>
            <a:pPr lvl="1" eaLnBrk="0" fontAlgn="base" hangingPunct="0">
              <a:spcBef>
                <a:spcPct val="0"/>
              </a:spcBef>
              <a:spcAft>
                <a:spcPct val="0"/>
              </a:spcAft>
              <a:buFontTx/>
              <a:buAutoNum type="arabicPeriod"/>
            </a:pPr>
            <a:r>
              <a:rPr kumimoji="0" lang="en-US" altLang="en-US" sz="1600" b="1" i="0" u="none" strike="noStrike" cap="none" normalizeH="0" baseline="0" dirty="0">
                <a:ln>
                  <a:noFill/>
                </a:ln>
                <a:solidFill>
                  <a:srgbClr val="000000"/>
                </a:solidFill>
                <a:effectLst/>
                <a:latin typeface="Arial" panose="020B0604020202020204" pitchFamily="34" charset="0"/>
              </a:rPr>
              <a:t>Emotion Recognition:</a:t>
            </a:r>
            <a:r>
              <a:rPr kumimoji="0" lang="en-US" altLang="en-US" sz="1600" b="0" i="0" u="none" strike="noStrike" cap="none" normalizeH="0" baseline="0" dirty="0">
                <a:ln>
                  <a:noFill/>
                </a:ln>
                <a:solidFill>
                  <a:srgbClr val="000000"/>
                </a:solidFill>
                <a:effectLst/>
                <a:latin typeface="Arial" panose="020B0604020202020204" pitchFamily="34" charset="0"/>
              </a:rPr>
              <a:t> Identifying the specific emotional state (e.g., "Anger").</a:t>
            </a:r>
          </a:p>
          <a:p>
            <a:pPr lvl="1" eaLnBrk="0" fontAlgn="base" hangingPunct="0">
              <a:spcBef>
                <a:spcPct val="0"/>
              </a:spcBef>
              <a:spcAft>
                <a:spcPct val="0"/>
              </a:spcAft>
              <a:buFontTx/>
              <a:buAutoNum type="arabicPeriod" startAt="2"/>
            </a:pPr>
            <a:r>
              <a:rPr kumimoji="0" lang="en-US" altLang="en-US" sz="1600" b="1" i="0" u="none" strike="noStrike" cap="none" normalizeH="0" baseline="0" dirty="0">
                <a:ln>
                  <a:noFill/>
                </a:ln>
                <a:solidFill>
                  <a:srgbClr val="000000"/>
                </a:solidFill>
                <a:effectLst/>
                <a:latin typeface="Arial" panose="020B0604020202020204" pitchFamily="34" charset="0"/>
              </a:rPr>
              <a:t>Emotional Reasoning:</a:t>
            </a:r>
            <a:r>
              <a:rPr kumimoji="0" lang="en-US" altLang="en-US" sz="1600" b="0" i="0" u="none" strike="noStrike" cap="none" normalizeH="0" baseline="0" dirty="0">
                <a:ln>
                  <a:noFill/>
                </a:ln>
                <a:solidFill>
                  <a:srgbClr val="000000"/>
                </a:solidFill>
                <a:effectLst/>
                <a:latin typeface="Arial" panose="020B0604020202020204" pitchFamily="34" charset="0"/>
              </a:rPr>
              <a:t> Explaining the </a:t>
            </a:r>
            <a:r>
              <a:rPr kumimoji="0" lang="en-US" altLang="en-US" sz="1600" b="0" i="1" u="none" strike="noStrike" cap="none" normalizeH="0" baseline="0" dirty="0">
                <a:ln>
                  <a:noFill/>
                </a:ln>
                <a:solidFill>
                  <a:srgbClr val="000000"/>
                </a:solidFill>
                <a:effectLst/>
                <a:latin typeface="Arial" panose="020B0604020202020204" pitchFamily="34" charset="0"/>
              </a:rPr>
              <a:t>causal factors</a:t>
            </a:r>
            <a:r>
              <a:rPr kumimoji="0" lang="en-US" altLang="en-US" sz="1600" b="0" i="0" u="none" strike="noStrike" cap="none" normalizeH="0" baseline="0" dirty="0">
                <a:ln>
                  <a:noFill/>
                </a:ln>
                <a:solidFill>
                  <a:srgbClr val="000000"/>
                </a:solidFill>
                <a:effectLst/>
                <a:latin typeface="Arial" panose="020B0604020202020204" pitchFamily="34" charset="0"/>
              </a:rPr>
              <a:t> behind the emotion (e.g., "Why is he angry?") via Chain-of-Thought (</a:t>
            </a:r>
            <a:r>
              <a:rPr kumimoji="0" lang="en-US" altLang="en-US" sz="1600" b="0" i="0" u="none" strike="noStrike" cap="none" normalizeH="0" baseline="0" dirty="0" err="1">
                <a:ln>
                  <a:noFill/>
                </a:ln>
                <a:solidFill>
                  <a:srgbClr val="000000"/>
                </a:solidFill>
                <a:effectLst/>
                <a:latin typeface="Arial" panose="020B0604020202020204" pitchFamily="34" charset="0"/>
              </a:rPr>
              <a:t>CoT</a:t>
            </a:r>
            <a:r>
              <a:rPr kumimoji="0" lang="en-US" altLang="en-US" sz="1600" b="0" i="0" u="none" strike="noStrike" cap="none" normalizeH="0" baseline="0" dirty="0">
                <a:ln>
                  <a:noFill/>
                </a:ln>
                <a:solidFill>
                  <a:srgbClr val="000000"/>
                </a:solidFill>
                <a:effectLst/>
                <a:latin typeface="Arial" panose="020B0604020202020204" pitchFamily="34" charset="0"/>
              </a:rPr>
              <a:t>) generation.</a:t>
            </a:r>
          </a:p>
          <a:p>
            <a:pPr lvl="1" eaLnBrk="0" fontAlgn="base" hangingPunct="0">
              <a:spcBef>
                <a:spcPct val="0"/>
              </a:spcBef>
              <a:spcAft>
                <a:spcPct val="0"/>
              </a:spcAft>
              <a:buFontTx/>
              <a:buAutoNum type="arabicPeriod" startAt="2"/>
            </a:pPr>
            <a:endParaRPr kumimoji="0" lang="en-US" altLang="en-US" sz="16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rgbClr val="000000"/>
                </a:solidFill>
                <a:effectLst/>
                <a:latin typeface="Arial" panose="020B0604020202020204" pitchFamily="34" charset="0"/>
              </a:rPr>
              <a:t>Ground Truth:</a:t>
            </a:r>
            <a:r>
              <a:rPr kumimoji="0" lang="en-US" altLang="en-US" sz="1600" b="0" i="0" u="none" strike="noStrike" cap="none" normalizeH="0" baseline="0" dirty="0">
                <a:ln>
                  <a:noFill/>
                </a:ln>
                <a:solidFill>
                  <a:srgbClr val="000000"/>
                </a:solidFill>
                <a:effectLst/>
                <a:latin typeface="Arial" panose="020B0604020202020204" pitchFamily="34" charset="0"/>
              </a:rPr>
              <a:t> Evaluation is automated using a </a:t>
            </a:r>
            <a:r>
              <a:rPr kumimoji="0" lang="en-US" altLang="en-US" sz="1600" b="1" i="0" u="none" strike="noStrike" cap="none" normalizeH="0" baseline="0" dirty="0">
                <a:ln>
                  <a:noFill/>
                </a:ln>
                <a:solidFill>
                  <a:srgbClr val="000000"/>
                </a:solidFill>
                <a:effectLst/>
                <a:latin typeface="Arial" panose="020B0604020202020204" pitchFamily="34" charset="0"/>
              </a:rPr>
              <a:t>Multi-Agent System</a:t>
            </a:r>
            <a:r>
              <a:rPr kumimoji="0" lang="en-US" altLang="en-US" sz="1600" b="0" i="0" u="none" strike="noStrike" cap="none" normalizeH="0" baseline="0" dirty="0">
                <a:ln>
                  <a:noFill/>
                </a:ln>
                <a:solidFill>
                  <a:srgbClr val="000000"/>
                </a:solidFill>
                <a:effectLst/>
                <a:latin typeface="Arial" panose="020B0604020202020204" pitchFamily="34" charset="0"/>
              </a:rPr>
              <a:t> (GPT-4 based judges) that compares the model's reasoning against expert-annotated ground truth, generating scores for Recognition Accuracy and Reasoning Quality.</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847947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E2970-D4F3-5ABC-677C-97EBD21E5823}"/>
              </a:ext>
            </a:extLst>
          </p:cNvPr>
          <p:cNvSpPr>
            <a:spLocks noGrp="1"/>
          </p:cNvSpPr>
          <p:nvPr>
            <p:ph type="title"/>
          </p:nvPr>
        </p:nvSpPr>
        <p:spPr/>
        <p:txBody>
          <a:bodyPr/>
          <a:lstStyle/>
          <a:p>
            <a:r>
              <a:rPr lang="en-US" dirty="0"/>
              <a:t> </a:t>
            </a:r>
            <a:r>
              <a:rPr lang="en-US" dirty="0" err="1"/>
              <a:t>EmotionQueen</a:t>
            </a:r>
            <a:r>
              <a:rPr lang="en-US" dirty="0"/>
              <a:t> (Empathy &amp; EI Framework)</a:t>
            </a:r>
            <a:br>
              <a:rPr lang="en-US" dirty="0"/>
            </a:br>
            <a:endParaRPr lang="en-US" dirty="0"/>
          </a:p>
        </p:txBody>
      </p:sp>
      <p:sp>
        <p:nvSpPr>
          <p:cNvPr id="4" name="Rectangle 1">
            <a:extLst>
              <a:ext uri="{FF2B5EF4-FFF2-40B4-BE49-F238E27FC236}">
                <a16:creationId xmlns:a16="http://schemas.microsoft.com/office/drawing/2014/main" id="{FD6064E9-AF15-8B41-D9AE-3FDE88D5F5C6}"/>
              </a:ext>
            </a:extLst>
          </p:cNvPr>
          <p:cNvSpPr>
            <a:spLocks noGrp="1" noChangeArrowheads="1"/>
          </p:cNvSpPr>
          <p:nvPr>
            <p:ph idx="1"/>
          </p:nvPr>
        </p:nvSpPr>
        <p:spPr bwMode="auto">
          <a:xfrm>
            <a:off x="612648" y="1265401"/>
            <a:ext cx="11186418"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000000"/>
                </a:solidFill>
                <a:effectLst/>
                <a:latin typeface="Arial" panose="020B0604020202020204" pitchFamily="34" charset="0"/>
              </a:rPr>
              <a:t>Input:</a:t>
            </a:r>
            <a:r>
              <a:rPr kumimoji="0" lang="en-US" altLang="en-US" sz="1800" b="0" i="0" u="none" strike="noStrike" cap="none" normalizeH="0" baseline="0" dirty="0">
                <a:ln>
                  <a:noFill/>
                </a:ln>
                <a:solidFill>
                  <a:srgbClr val="000000"/>
                </a:solidFill>
                <a:effectLst/>
                <a:latin typeface="Arial" panose="020B0604020202020204" pitchFamily="34" charset="0"/>
              </a:rPr>
              <a:t> The benchmark utilizes approximately </a:t>
            </a:r>
            <a:r>
              <a:rPr kumimoji="0" lang="en-US" altLang="en-US" sz="1800" b="1" i="0" u="none" strike="noStrike" cap="none" normalizeH="0" baseline="0" dirty="0">
                <a:ln>
                  <a:noFill/>
                </a:ln>
                <a:solidFill>
                  <a:srgbClr val="000000"/>
                </a:solidFill>
                <a:effectLst/>
                <a:latin typeface="Arial" panose="020B0604020202020204" pitchFamily="34" charset="0"/>
              </a:rPr>
              <a:t>10,000 synthetic user statements</a:t>
            </a:r>
            <a:r>
              <a:rPr kumimoji="0" lang="en-US" altLang="en-US" sz="1800" b="0" i="0" u="none" strike="noStrike" cap="none" normalizeH="0" baseline="0" dirty="0">
                <a:ln>
                  <a:noFill/>
                </a:ln>
                <a:solidFill>
                  <a:srgbClr val="000000"/>
                </a:solidFill>
                <a:effectLst/>
                <a:latin typeface="Arial" panose="020B0604020202020204" pitchFamily="34" charset="0"/>
              </a:rPr>
              <a:t> (generated by GPT-4) covering five life domains (e.g., health, career, family).</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000000"/>
                </a:solidFill>
                <a:effectLst/>
                <a:latin typeface="Arial" panose="020B0604020202020204" pitchFamily="34" charset="0"/>
              </a:rPr>
              <a:t>Task:</a:t>
            </a:r>
            <a:r>
              <a:rPr kumimoji="0" lang="en-US" altLang="en-US" sz="1800" b="0" i="0" u="none" strike="noStrike" cap="none" normalizeH="0" baseline="0" dirty="0">
                <a:ln>
                  <a:noFill/>
                </a:ln>
                <a:solidFill>
                  <a:srgbClr val="000000"/>
                </a:solidFill>
                <a:effectLst/>
                <a:latin typeface="Arial" panose="020B0604020202020204" pitchFamily="34" charset="0"/>
              </a:rPr>
              <a:t> Unlike benchmarks that ask for a single output, </a:t>
            </a:r>
            <a:r>
              <a:rPr kumimoji="0" lang="en-US" altLang="en-US" sz="1800" b="0" i="0" u="none" strike="noStrike" cap="none" normalizeH="0" baseline="0" dirty="0" err="1">
                <a:ln>
                  <a:noFill/>
                </a:ln>
                <a:solidFill>
                  <a:srgbClr val="000000"/>
                </a:solidFill>
                <a:effectLst/>
                <a:latin typeface="Arial" panose="020B0604020202020204" pitchFamily="34" charset="0"/>
              </a:rPr>
              <a:t>EmotionQueen</a:t>
            </a:r>
            <a:r>
              <a:rPr kumimoji="0" lang="en-US" altLang="en-US" sz="1800" b="0" i="0" u="none" strike="noStrike" cap="none" normalizeH="0" baseline="0" dirty="0">
                <a:ln>
                  <a:noFill/>
                </a:ln>
                <a:solidFill>
                  <a:srgbClr val="000000"/>
                </a:solidFill>
                <a:effectLst/>
                <a:latin typeface="Arial" panose="020B0604020202020204" pitchFamily="34" charset="0"/>
              </a:rPr>
              <a:t> decomposes empathy into four distinct capabilities: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800" b="1" i="0" u="none" strike="noStrike" cap="none" normalizeH="0" baseline="0" dirty="0">
                <a:ln>
                  <a:noFill/>
                </a:ln>
                <a:solidFill>
                  <a:srgbClr val="000000"/>
                </a:solidFill>
                <a:effectLst/>
                <a:latin typeface="Arial" panose="020B0604020202020204" pitchFamily="34" charset="0"/>
              </a:rPr>
              <a:t>Key Event Recognition (KER):</a:t>
            </a:r>
            <a:r>
              <a:rPr kumimoji="0" lang="en-US" altLang="en-US" sz="1800" b="0" i="0" u="none" strike="noStrike" cap="none" normalizeH="0" baseline="0" dirty="0">
                <a:ln>
                  <a:noFill/>
                </a:ln>
                <a:solidFill>
                  <a:srgbClr val="000000"/>
                </a:solidFill>
                <a:effectLst/>
                <a:latin typeface="Arial" panose="020B0604020202020204" pitchFamily="34" charset="0"/>
              </a:rPr>
              <a:t> Identifying the most emotionally significant event in a sentence (e.g., prioritizing "I went to the hospital" over "I had lunch").</a:t>
            </a:r>
          </a:p>
          <a:p>
            <a:pPr marL="457200" marR="0" lvl="1"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800" b="1" i="0" u="none" strike="noStrike" cap="none" normalizeH="0" baseline="0" dirty="0">
                <a:ln>
                  <a:noFill/>
                </a:ln>
                <a:solidFill>
                  <a:srgbClr val="000000"/>
                </a:solidFill>
                <a:effectLst/>
                <a:latin typeface="Arial" panose="020B0604020202020204" pitchFamily="34" charset="0"/>
              </a:rPr>
              <a:t>Mixed Event Recognition (MER):</a:t>
            </a:r>
            <a:r>
              <a:rPr kumimoji="0" lang="en-US" altLang="en-US" sz="1800" b="0" i="0" u="none" strike="noStrike" cap="none" normalizeH="0" baseline="0" dirty="0">
                <a:ln>
                  <a:noFill/>
                </a:ln>
                <a:solidFill>
                  <a:srgbClr val="000000"/>
                </a:solidFill>
                <a:effectLst/>
                <a:latin typeface="Arial" panose="020B0604020202020204" pitchFamily="34" charset="0"/>
              </a:rPr>
              <a:t> Addressing multiple conflicting emotions simultaneously.</a:t>
            </a:r>
          </a:p>
          <a:p>
            <a:pPr marL="457200" marR="0" lvl="1"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800" b="1" i="0" u="none" strike="noStrike" cap="none" normalizeH="0" baseline="0" dirty="0">
                <a:ln>
                  <a:noFill/>
                </a:ln>
                <a:solidFill>
                  <a:srgbClr val="000000"/>
                </a:solidFill>
                <a:effectLst/>
                <a:latin typeface="Arial" panose="020B0604020202020204" pitchFamily="34" charset="0"/>
              </a:rPr>
              <a:t>Implicit Emotion Recognition (IER):</a:t>
            </a:r>
            <a:r>
              <a:rPr kumimoji="0" lang="en-US" altLang="en-US" sz="1800" b="0" i="0" u="none" strike="noStrike" cap="none" normalizeH="0" baseline="0" dirty="0">
                <a:ln>
                  <a:noFill/>
                </a:ln>
                <a:solidFill>
                  <a:srgbClr val="000000"/>
                </a:solidFill>
                <a:effectLst/>
                <a:latin typeface="Arial" panose="020B0604020202020204" pitchFamily="34" charset="0"/>
              </a:rPr>
              <a:t> Detecting hidden or subtextual feelings.</a:t>
            </a:r>
          </a:p>
          <a:p>
            <a:pPr marL="457200" marR="0" lvl="1"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800" b="1" i="0" u="none" strike="noStrike" cap="none" normalizeH="0" baseline="0" dirty="0">
                <a:ln>
                  <a:noFill/>
                </a:ln>
                <a:solidFill>
                  <a:srgbClr val="000000"/>
                </a:solidFill>
                <a:effectLst/>
                <a:latin typeface="Arial" panose="020B0604020202020204" pitchFamily="34" charset="0"/>
              </a:rPr>
              <a:t>Intention Recognition (IR):</a:t>
            </a:r>
            <a:r>
              <a:rPr kumimoji="0" lang="en-US" altLang="en-US" sz="1800" b="0" i="0" u="none" strike="noStrike" cap="none" normalizeH="0" baseline="0" dirty="0">
                <a:ln>
                  <a:noFill/>
                </a:ln>
                <a:solidFill>
                  <a:srgbClr val="000000"/>
                </a:solidFill>
                <a:effectLst/>
                <a:latin typeface="Arial" panose="020B0604020202020204" pitchFamily="34" charset="0"/>
              </a:rPr>
              <a:t> Determining if the user wants advice, comfort, or validation.</a:t>
            </a:r>
          </a:p>
          <a:p>
            <a:pPr marL="457200" marR="0" lvl="1" indent="0" algn="l" defTabSz="914400" rtl="0" eaLnBrk="0" fontAlgn="base" latinLnBrk="0" hangingPunct="0">
              <a:lnSpc>
                <a:spcPct val="100000"/>
              </a:lnSpc>
              <a:spcBef>
                <a:spcPct val="0"/>
              </a:spcBef>
              <a:spcAft>
                <a:spcPct val="0"/>
              </a:spcAft>
              <a:buClrTx/>
              <a:buSzTx/>
              <a:buFontTx/>
              <a:buAutoNum type="arabicPeriod" startAt="4"/>
              <a:tabLst/>
            </a:pPr>
            <a:endParaRPr kumimoji="0" lang="en-US" altLang="en-US" sz="1800" b="0" i="0" u="none"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rgbClr val="000000"/>
                </a:solidFill>
                <a:effectLst/>
                <a:latin typeface="Arial" panose="020B0604020202020204" pitchFamily="34" charset="0"/>
              </a:rPr>
              <a:t>Ground Truth:</a:t>
            </a:r>
            <a:r>
              <a:rPr kumimoji="0" lang="en-US" altLang="en-US" sz="1800" b="0" i="0" u="none" strike="noStrike" cap="none" normalizeH="0" baseline="0" dirty="0">
                <a:ln>
                  <a:noFill/>
                </a:ln>
                <a:solidFill>
                  <a:srgbClr val="000000"/>
                </a:solidFill>
                <a:effectLst/>
                <a:latin typeface="Arial" panose="020B0604020202020204" pitchFamily="34" charset="0"/>
              </a:rPr>
              <a:t> Performance is measured using two custom metrics: </a:t>
            </a:r>
            <a:r>
              <a:rPr kumimoji="0" lang="en-US" altLang="en-US" sz="1800" b="1" i="0" u="none" strike="noStrike" cap="none" normalizeH="0" baseline="0" dirty="0">
                <a:ln>
                  <a:noFill/>
                </a:ln>
                <a:solidFill>
                  <a:srgbClr val="000000"/>
                </a:solidFill>
                <a:effectLst/>
                <a:latin typeface="Arial" panose="020B0604020202020204" pitchFamily="34" charset="0"/>
              </a:rPr>
              <a:t>PASS Rate</a:t>
            </a:r>
            <a:r>
              <a:rPr kumimoji="0" lang="en-US" altLang="en-US" sz="1800" b="0" i="0" u="none" strike="noStrike" cap="none" normalizeH="0" baseline="0" dirty="0">
                <a:ln>
                  <a:noFill/>
                </a:ln>
                <a:solidFill>
                  <a:srgbClr val="000000"/>
                </a:solidFill>
                <a:effectLst/>
                <a:latin typeface="Arial" panose="020B0604020202020204" pitchFamily="34" charset="0"/>
              </a:rPr>
              <a:t> (Accuracy of recognizing the event/emotion) and </a:t>
            </a:r>
            <a:r>
              <a:rPr kumimoji="0" lang="en-US" altLang="en-US" sz="1800" b="1" i="0" u="none" strike="noStrike" cap="none" normalizeH="0" baseline="0" dirty="0">
                <a:ln>
                  <a:noFill/>
                </a:ln>
                <a:solidFill>
                  <a:srgbClr val="000000"/>
                </a:solidFill>
                <a:effectLst/>
                <a:latin typeface="Arial" panose="020B0604020202020204" pitchFamily="34" charset="0"/>
              </a:rPr>
              <a:t>WIN Rate</a:t>
            </a:r>
            <a:r>
              <a:rPr kumimoji="0" lang="en-US" altLang="en-US" sz="1800" b="0" i="0" u="none" strike="noStrike" cap="none" normalizeH="0" baseline="0" dirty="0">
                <a:ln>
                  <a:noFill/>
                </a:ln>
                <a:solidFill>
                  <a:srgbClr val="000000"/>
                </a:solidFill>
                <a:effectLst/>
                <a:latin typeface="Arial" panose="020B0604020202020204" pitchFamily="34" charset="0"/>
              </a:rPr>
              <a:t> (Quality of the generated response, scored as binary success/failure).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099808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1B53CE-AE03-5EE4-9778-A479A506E4D2}"/>
              </a:ext>
            </a:extLst>
          </p:cNvPr>
          <p:cNvSpPr>
            <a:spLocks noGrp="1"/>
          </p:cNvSpPr>
          <p:nvPr>
            <p:ph idx="1"/>
          </p:nvPr>
        </p:nvSpPr>
        <p:spPr>
          <a:xfrm>
            <a:off x="489098" y="1128572"/>
            <a:ext cx="6373728" cy="5052592"/>
          </a:xfrm>
        </p:spPr>
        <p:txBody>
          <a:bodyPr>
            <a:normAutofit fontScale="32500" lnSpcReduction="20000"/>
          </a:bodyPr>
          <a:lstStyle/>
          <a:p>
            <a:pPr marL="0" indent="0">
              <a:buNone/>
            </a:pPr>
            <a:r>
              <a:rPr lang="en-US" sz="4000" b="1" dirty="0"/>
              <a:t>1. Text-only emotion tagging</a:t>
            </a:r>
            <a:endParaRPr lang="en-US" sz="4000" dirty="0"/>
          </a:p>
          <a:p>
            <a:pPr marL="0" indent="0">
              <a:buNone/>
            </a:pPr>
            <a:r>
              <a:rPr lang="en-US" sz="4000" dirty="0"/>
              <a:t>Failure: models only see words, not tone, face, timing, or interaction cues.</a:t>
            </a:r>
          </a:p>
          <a:p>
            <a:pPr marL="0" indent="0">
              <a:buNone/>
            </a:pPr>
            <a:r>
              <a:rPr lang="en-US" sz="4000" dirty="0"/>
              <a:t>Consequence: emotionally obvious signals are invisible.</a:t>
            </a:r>
          </a:p>
          <a:p>
            <a:pPr marL="0" indent="0">
              <a:buNone/>
            </a:pPr>
            <a:r>
              <a:rPr lang="en-US" sz="4000" dirty="0"/>
              <a:t>→ </a:t>
            </a:r>
            <a:r>
              <a:rPr lang="en-US" sz="4000" b="1" dirty="0"/>
              <a:t>Requires: multimodal evaluation</a:t>
            </a:r>
            <a:r>
              <a:rPr lang="en-US" sz="4000" dirty="0"/>
              <a:t> (language, vision, audio, context).</a:t>
            </a:r>
          </a:p>
          <a:p>
            <a:pPr marL="0" indent="0">
              <a:buNone/>
            </a:pPr>
            <a:endParaRPr lang="en-US" sz="4000" dirty="0"/>
          </a:p>
          <a:p>
            <a:pPr marL="0" indent="0">
              <a:buNone/>
            </a:pPr>
            <a:r>
              <a:rPr lang="en-US" sz="4000" b="1" dirty="0"/>
              <a:t>2. Single-turn prompts</a:t>
            </a:r>
            <a:endParaRPr lang="en-US" sz="4000" dirty="0"/>
          </a:p>
          <a:p>
            <a:pPr marL="0" indent="0">
              <a:buNone/>
            </a:pPr>
            <a:r>
              <a:rPr lang="en-US" sz="4000" dirty="0"/>
              <a:t>Failure: no opportunity for regulation, repair, escalation, or adaptation.</a:t>
            </a:r>
          </a:p>
          <a:p>
            <a:pPr marL="0" indent="0">
              <a:buNone/>
            </a:pPr>
            <a:r>
              <a:rPr lang="en-US" sz="4000" dirty="0"/>
              <a:t>Consequence: models are tested on snapshots, not emotional dynamics.</a:t>
            </a:r>
          </a:p>
          <a:p>
            <a:pPr marL="0" indent="0">
              <a:buNone/>
            </a:pPr>
            <a:r>
              <a:rPr lang="en-US" sz="4000" dirty="0"/>
              <a:t>→ </a:t>
            </a:r>
            <a:r>
              <a:rPr lang="en-US" sz="4000" b="1" dirty="0"/>
              <a:t>Requires: temporal evaluation</a:t>
            </a:r>
            <a:r>
              <a:rPr lang="en-US" sz="4000" dirty="0"/>
              <a:t> (change over time).</a:t>
            </a:r>
            <a:br>
              <a:rPr lang="en-US" sz="4000" dirty="0"/>
            </a:br>
            <a:endParaRPr lang="en-US" sz="4000" dirty="0"/>
          </a:p>
          <a:p>
            <a:pPr marL="0" indent="0">
              <a:buNone/>
            </a:pPr>
            <a:r>
              <a:rPr lang="en-US" sz="4000" b="1" dirty="0"/>
              <a:t>3. Passive classification tasks</a:t>
            </a:r>
            <a:r>
              <a:rPr lang="en-US" sz="4000" dirty="0"/>
              <a:t> </a:t>
            </a:r>
            <a:endParaRPr lang="en-US" sz="4000" i="1" dirty="0"/>
          </a:p>
          <a:p>
            <a:pPr marL="0" indent="0">
              <a:buNone/>
            </a:pPr>
            <a:r>
              <a:rPr lang="en-US" sz="4000" dirty="0"/>
              <a:t>Failure: models label emotions but never </a:t>
            </a:r>
            <a:r>
              <a:rPr lang="en-US" sz="4000" i="1" dirty="0"/>
              <a:t>act</a:t>
            </a:r>
            <a:r>
              <a:rPr lang="en-US" sz="4000" dirty="0"/>
              <a:t> in a social exchange.</a:t>
            </a:r>
          </a:p>
          <a:p>
            <a:pPr marL="0" indent="0">
              <a:buNone/>
            </a:pPr>
            <a:r>
              <a:rPr lang="en-US" sz="4000" dirty="0"/>
              <a:t>Consequence: no way to judge competence, only recognition.</a:t>
            </a:r>
          </a:p>
          <a:p>
            <a:pPr marL="0" indent="0">
              <a:buNone/>
            </a:pPr>
            <a:r>
              <a:rPr lang="en-US" sz="4000" dirty="0"/>
              <a:t>→ </a:t>
            </a:r>
            <a:r>
              <a:rPr lang="en-US" sz="4000" b="1" dirty="0"/>
              <a:t>Requires: interactional evaluation</a:t>
            </a:r>
            <a:r>
              <a:rPr lang="en-US" sz="4000" dirty="0"/>
              <a:t> (responses that affect others).</a:t>
            </a:r>
          </a:p>
          <a:p>
            <a:pPr marL="0" indent="0">
              <a:buNone/>
            </a:pPr>
            <a:endParaRPr lang="en-US" sz="4000" dirty="0"/>
          </a:p>
          <a:p>
            <a:pPr marL="0" indent="0">
              <a:buNone/>
            </a:pPr>
            <a:endParaRPr lang="en-US" dirty="0"/>
          </a:p>
        </p:txBody>
      </p:sp>
      <p:sp>
        <p:nvSpPr>
          <p:cNvPr id="4" name="TextBox 3">
            <a:extLst>
              <a:ext uri="{FF2B5EF4-FFF2-40B4-BE49-F238E27FC236}">
                <a16:creationId xmlns:a16="http://schemas.microsoft.com/office/drawing/2014/main" id="{90AECFE4-309A-7508-5B41-F0DD49181AAE}"/>
              </a:ext>
            </a:extLst>
          </p:cNvPr>
          <p:cNvSpPr txBox="1"/>
          <p:nvPr/>
        </p:nvSpPr>
        <p:spPr>
          <a:xfrm>
            <a:off x="489098" y="404036"/>
            <a:ext cx="7296165" cy="646331"/>
          </a:xfrm>
          <a:prstGeom prst="rect">
            <a:avLst/>
          </a:prstGeom>
          <a:noFill/>
        </p:spPr>
        <p:txBody>
          <a:bodyPr wrap="none" rtlCol="0">
            <a:spAutoFit/>
          </a:bodyPr>
          <a:lstStyle/>
          <a:p>
            <a:r>
              <a:rPr lang="en-US" b="1" dirty="0"/>
              <a:t>Why We Need a New Framework for Emotional Intelligence in AI</a:t>
            </a:r>
            <a:endParaRPr lang="en-US" dirty="0"/>
          </a:p>
          <a:p>
            <a:endParaRPr lang="en-US" dirty="0"/>
          </a:p>
        </p:txBody>
      </p:sp>
      <p:sp>
        <p:nvSpPr>
          <p:cNvPr id="7" name="TextBox 6">
            <a:extLst>
              <a:ext uri="{FF2B5EF4-FFF2-40B4-BE49-F238E27FC236}">
                <a16:creationId xmlns:a16="http://schemas.microsoft.com/office/drawing/2014/main" id="{1376C797-A1F2-5749-0C61-0B92E72AFEBF}"/>
              </a:ext>
            </a:extLst>
          </p:cNvPr>
          <p:cNvSpPr txBox="1"/>
          <p:nvPr/>
        </p:nvSpPr>
        <p:spPr>
          <a:xfrm>
            <a:off x="6392410" y="1128572"/>
            <a:ext cx="6097836" cy="2092881"/>
          </a:xfrm>
          <a:prstGeom prst="rect">
            <a:avLst/>
          </a:prstGeom>
          <a:noFill/>
        </p:spPr>
        <p:txBody>
          <a:bodyPr wrap="square">
            <a:spAutoFit/>
          </a:bodyPr>
          <a:lstStyle/>
          <a:p>
            <a:r>
              <a:rPr lang="en-US" sz="1300" b="1" dirty="0"/>
              <a:t>4. Accuracy-only scoring</a:t>
            </a:r>
            <a:endParaRPr lang="en-US" sz="1300" dirty="0"/>
          </a:p>
          <a:p>
            <a:r>
              <a:rPr lang="en-US" sz="1300" dirty="0"/>
              <a:t>Failure: blunt or harmful responses can score perfectly if labels match.</a:t>
            </a:r>
          </a:p>
          <a:p>
            <a:r>
              <a:rPr lang="en-US" sz="1300" dirty="0"/>
              <a:t>Consequence: socially damaging behavior is rewarded.</a:t>
            </a:r>
          </a:p>
          <a:p>
            <a:r>
              <a:rPr lang="en-US" sz="1300" dirty="0"/>
              <a:t>→ </a:t>
            </a:r>
            <a:r>
              <a:rPr lang="en-US" sz="1300" b="1" dirty="0"/>
              <a:t>Requires: consequence- and appropriateness-based evaluation</a:t>
            </a:r>
            <a:r>
              <a:rPr lang="en-US" sz="1300" dirty="0"/>
              <a:t>.</a:t>
            </a:r>
          </a:p>
          <a:p>
            <a:endParaRPr lang="en-US" sz="1300" dirty="0"/>
          </a:p>
          <a:p>
            <a:endParaRPr lang="en-US" sz="1300" b="1" dirty="0"/>
          </a:p>
          <a:p>
            <a:r>
              <a:rPr lang="en-US" sz="1300" b="1" dirty="0"/>
              <a:t>5. Culture-free emotion labels</a:t>
            </a:r>
            <a:endParaRPr lang="en-US" sz="1300" dirty="0"/>
          </a:p>
          <a:p>
            <a:r>
              <a:rPr lang="en-US" sz="1300" dirty="0"/>
              <a:t>Failure: emotional meaning is assumed universal when it isn’t.</a:t>
            </a:r>
          </a:p>
          <a:p>
            <a:r>
              <a:rPr lang="en-US" sz="1300" dirty="0"/>
              <a:t>Consequence: systematic misinterpretation across cultures and roles.</a:t>
            </a:r>
          </a:p>
          <a:p>
            <a:r>
              <a:rPr lang="en-US" sz="1300" dirty="0"/>
              <a:t>→ </a:t>
            </a:r>
            <a:r>
              <a:rPr lang="en-US" sz="1300" b="1" dirty="0"/>
              <a:t>Requires: contextual reasoning</a:t>
            </a:r>
            <a:r>
              <a:rPr lang="en-US" sz="1300" dirty="0"/>
              <a:t> (norms, culture, power).</a:t>
            </a:r>
          </a:p>
        </p:txBody>
      </p:sp>
    </p:spTree>
    <p:extLst>
      <p:ext uri="{BB962C8B-B14F-4D97-AF65-F5344CB8AC3E}">
        <p14:creationId xmlns:p14="http://schemas.microsoft.com/office/powerpoint/2010/main" val="22757029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BB0869A-0BE5-B3E9-F73D-2F3691E4D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5B6CE8-81A8-7DD1-935E-993F0D82C4C0}"/>
              </a:ext>
            </a:extLst>
          </p:cNvPr>
          <p:cNvSpPr>
            <a:spLocks noGrp="1"/>
          </p:cNvSpPr>
          <p:nvPr>
            <p:ph type="title"/>
          </p:nvPr>
        </p:nvSpPr>
        <p:spPr>
          <a:xfrm>
            <a:off x="612648" y="1114923"/>
            <a:ext cx="4621553" cy="1360728"/>
          </a:xfrm>
        </p:spPr>
        <p:txBody>
          <a:bodyPr anchor="b">
            <a:normAutofit/>
          </a:bodyPr>
          <a:lstStyle/>
          <a:p>
            <a:r>
              <a:rPr lang="en-US" dirty="0"/>
              <a:t>Paper’s Goals</a:t>
            </a:r>
          </a:p>
        </p:txBody>
      </p:sp>
      <p:sp>
        <p:nvSpPr>
          <p:cNvPr id="3" name="Content Placeholder 2">
            <a:extLst>
              <a:ext uri="{FF2B5EF4-FFF2-40B4-BE49-F238E27FC236}">
                <a16:creationId xmlns:a16="http://schemas.microsoft.com/office/drawing/2014/main" id="{A4D22272-64F7-4C6D-BCD6-6540CA78F488}"/>
              </a:ext>
            </a:extLst>
          </p:cNvPr>
          <p:cNvSpPr>
            <a:spLocks noGrp="1"/>
          </p:cNvSpPr>
          <p:nvPr>
            <p:ph idx="1"/>
          </p:nvPr>
        </p:nvSpPr>
        <p:spPr>
          <a:xfrm>
            <a:off x="612648" y="2584058"/>
            <a:ext cx="4621553" cy="3159018"/>
          </a:xfrm>
        </p:spPr>
        <p:txBody>
          <a:bodyPr>
            <a:normAutofit/>
          </a:bodyPr>
          <a:lstStyle/>
          <a:p>
            <a:r>
              <a:rPr lang="en-US" sz="1800" dirty="0"/>
              <a:t>Turn our dataset into a Social Context database that can be queried</a:t>
            </a:r>
          </a:p>
          <a:p>
            <a:r>
              <a:rPr lang="en-US" sz="1800" dirty="0"/>
              <a:t>Assess whether a MLLM is able to sort each Social Context into the database</a:t>
            </a:r>
          </a:p>
          <a:p>
            <a:r>
              <a:rPr lang="en-US" sz="1800" dirty="0"/>
              <a:t>Each social event is a </a:t>
            </a:r>
          </a:p>
        </p:txBody>
      </p:sp>
      <p:pic>
        <p:nvPicPr>
          <p:cNvPr id="5" name="Picture 4" descr="A diagram of a social event&#10;&#10;AI-generated content may be incorrect.">
            <a:extLst>
              <a:ext uri="{FF2B5EF4-FFF2-40B4-BE49-F238E27FC236}">
                <a16:creationId xmlns:a16="http://schemas.microsoft.com/office/drawing/2014/main" id="{BC722B77-D273-1161-A033-942B38659E4E}"/>
              </a:ext>
            </a:extLst>
          </p:cNvPr>
          <p:cNvPicPr>
            <a:picLocks noChangeAspect="1"/>
          </p:cNvPicPr>
          <p:nvPr/>
        </p:nvPicPr>
        <p:blipFill>
          <a:blip r:embed="rId2"/>
          <a:stretch>
            <a:fillRect/>
          </a:stretch>
        </p:blipFill>
        <p:spPr>
          <a:xfrm>
            <a:off x="5396624" y="609792"/>
            <a:ext cx="6407291" cy="5638416"/>
          </a:xfrm>
          <a:prstGeom prst="rect">
            <a:avLst/>
          </a:prstGeom>
        </p:spPr>
      </p:pic>
    </p:spTree>
    <p:extLst>
      <p:ext uri="{BB962C8B-B14F-4D97-AF65-F5344CB8AC3E}">
        <p14:creationId xmlns:p14="http://schemas.microsoft.com/office/powerpoint/2010/main" val="2975437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81AEC-34B8-CBAA-53EF-EB751994FEAA}"/>
              </a:ext>
            </a:extLst>
          </p:cNvPr>
          <p:cNvSpPr>
            <a:spLocks noGrp="1"/>
          </p:cNvSpPr>
          <p:nvPr>
            <p:ph type="title"/>
          </p:nvPr>
        </p:nvSpPr>
        <p:spPr>
          <a:xfrm>
            <a:off x="612648" y="558443"/>
            <a:ext cx="10653578" cy="1132258"/>
          </a:xfrm>
        </p:spPr>
        <p:txBody>
          <a:bodyPr/>
          <a:lstStyle/>
          <a:p>
            <a:r>
              <a:rPr lang="en-US" dirty="0"/>
              <a:t>Layers of Social Intelligence</a:t>
            </a:r>
          </a:p>
        </p:txBody>
      </p:sp>
      <p:pic>
        <p:nvPicPr>
          <p:cNvPr id="6" name="Picture 5">
            <a:extLst>
              <a:ext uri="{FF2B5EF4-FFF2-40B4-BE49-F238E27FC236}">
                <a16:creationId xmlns:a16="http://schemas.microsoft.com/office/drawing/2014/main" id="{2CA44F95-E29F-D2B8-A850-AB946B3BF2C6}"/>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1407733" y="1213160"/>
            <a:ext cx="9650851" cy="5264101"/>
          </a:xfrm>
          <a:prstGeom prst="rect">
            <a:avLst/>
          </a:prstGeom>
        </p:spPr>
      </p:pic>
      <p:sp>
        <p:nvSpPr>
          <p:cNvPr id="7" name="TextBox 6">
            <a:extLst>
              <a:ext uri="{FF2B5EF4-FFF2-40B4-BE49-F238E27FC236}">
                <a16:creationId xmlns:a16="http://schemas.microsoft.com/office/drawing/2014/main" id="{C095BE47-547C-B4E7-5150-67D50BAA6FC1}"/>
              </a:ext>
            </a:extLst>
          </p:cNvPr>
          <p:cNvSpPr txBox="1"/>
          <p:nvPr/>
        </p:nvSpPr>
        <p:spPr>
          <a:xfrm>
            <a:off x="5647361" y="5290653"/>
            <a:ext cx="2975145" cy="369332"/>
          </a:xfrm>
          <a:prstGeom prst="rect">
            <a:avLst/>
          </a:prstGeom>
          <a:noFill/>
        </p:spPr>
        <p:txBody>
          <a:bodyPr wrap="square" rtlCol="0">
            <a:spAutoFit/>
          </a:bodyPr>
          <a:lstStyle/>
          <a:p>
            <a:r>
              <a:rPr lang="en-US" b="1" dirty="0"/>
              <a:t>Social Signal Perception</a:t>
            </a:r>
          </a:p>
        </p:txBody>
      </p:sp>
      <p:sp>
        <p:nvSpPr>
          <p:cNvPr id="8" name="TextBox 7">
            <a:extLst>
              <a:ext uri="{FF2B5EF4-FFF2-40B4-BE49-F238E27FC236}">
                <a16:creationId xmlns:a16="http://schemas.microsoft.com/office/drawing/2014/main" id="{03978307-F231-5BF7-E12F-CBB6F025DF5C}"/>
              </a:ext>
            </a:extLst>
          </p:cNvPr>
          <p:cNvSpPr txBox="1"/>
          <p:nvPr/>
        </p:nvSpPr>
        <p:spPr>
          <a:xfrm>
            <a:off x="5066121" y="4250762"/>
            <a:ext cx="2542234" cy="369332"/>
          </a:xfrm>
          <a:prstGeom prst="rect">
            <a:avLst/>
          </a:prstGeom>
          <a:noFill/>
        </p:spPr>
        <p:txBody>
          <a:bodyPr wrap="none" rtlCol="0">
            <a:spAutoFit/>
          </a:bodyPr>
          <a:lstStyle/>
          <a:p>
            <a:r>
              <a:rPr lang="en-US" b="1" dirty="0"/>
              <a:t>Situation Awareness</a:t>
            </a:r>
          </a:p>
        </p:txBody>
      </p:sp>
      <p:sp>
        <p:nvSpPr>
          <p:cNvPr id="9" name="TextBox 8">
            <a:extLst>
              <a:ext uri="{FF2B5EF4-FFF2-40B4-BE49-F238E27FC236}">
                <a16:creationId xmlns:a16="http://schemas.microsoft.com/office/drawing/2014/main" id="{86BAA5BF-EF83-8102-D303-4D4E53FAA1E1}"/>
              </a:ext>
            </a:extLst>
          </p:cNvPr>
          <p:cNvSpPr txBox="1"/>
          <p:nvPr/>
        </p:nvSpPr>
        <p:spPr>
          <a:xfrm>
            <a:off x="4445317" y="3175043"/>
            <a:ext cx="2251001" cy="369332"/>
          </a:xfrm>
          <a:prstGeom prst="rect">
            <a:avLst/>
          </a:prstGeom>
          <a:noFill/>
        </p:spPr>
        <p:txBody>
          <a:bodyPr wrap="none" rtlCol="0">
            <a:spAutoFit/>
          </a:bodyPr>
          <a:lstStyle/>
          <a:p>
            <a:r>
              <a:rPr lang="en-US" b="1" dirty="0"/>
              <a:t>Causal Reasoning</a:t>
            </a:r>
          </a:p>
        </p:txBody>
      </p:sp>
      <p:sp>
        <p:nvSpPr>
          <p:cNvPr id="10" name="TextBox 9">
            <a:extLst>
              <a:ext uri="{FF2B5EF4-FFF2-40B4-BE49-F238E27FC236}">
                <a16:creationId xmlns:a16="http://schemas.microsoft.com/office/drawing/2014/main" id="{7560C01F-AB74-7054-6E75-D69F2A87DCFF}"/>
              </a:ext>
            </a:extLst>
          </p:cNvPr>
          <p:cNvSpPr txBox="1"/>
          <p:nvPr/>
        </p:nvSpPr>
        <p:spPr>
          <a:xfrm>
            <a:off x="3842441" y="2248206"/>
            <a:ext cx="2026965" cy="369332"/>
          </a:xfrm>
          <a:prstGeom prst="rect">
            <a:avLst/>
          </a:prstGeom>
          <a:noFill/>
        </p:spPr>
        <p:txBody>
          <a:bodyPr wrap="none" rtlCol="0">
            <a:spAutoFit/>
          </a:bodyPr>
          <a:lstStyle/>
          <a:p>
            <a:r>
              <a:rPr lang="en-US" b="1" dirty="0"/>
              <a:t>Action/Reaction</a:t>
            </a:r>
          </a:p>
        </p:txBody>
      </p:sp>
    </p:spTree>
    <p:extLst>
      <p:ext uri="{BB962C8B-B14F-4D97-AF65-F5344CB8AC3E}">
        <p14:creationId xmlns:p14="http://schemas.microsoft.com/office/powerpoint/2010/main" val="38876587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587BB-BE9E-E60C-1F36-A8B9D5D28267}"/>
              </a:ext>
            </a:extLst>
          </p:cNvPr>
          <p:cNvSpPr>
            <a:spLocks noGrp="1"/>
          </p:cNvSpPr>
          <p:nvPr>
            <p:ph type="title"/>
          </p:nvPr>
        </p:nvSpPr>
        <p:spPr>
          <a:xfrm>
            <a:off x="293159" y="322455"/>
            <a:ext cx="10653578" cy="1132258"/>
          </a:xfrm>
        </p:spPr>
        <p:txBody>
          <a:bodyPr/>
          <a:lstStyle/>
          <a:p>
            <a:r>
              <a:rPr lang="en-US" dirty="0"/>
              <a:t>Example: Betrayal of a friend</a:t>
            </a:r>
          </a:p>
        </p:txBody>
      </p:sp>
      <p:sp>
        <p:nvSpPr>
          <p:cNvPr id="5" name="TextBox 4">
            <a:extLst>
              <a:ext uri="{FF2B5EF4-FFF2-40B4-BE49-F238E27FC236}">
                <a16:creationId xmlns:a16="http://schemas.microsoft.com/office/drawing/2014/main" id="{1887D3BB-0407-30B5-B1C4-BFBCEA83E802}"/>
              </a:ext>
            </a:extLst>
          </p:cNvPr>
          <p:cNvSpPr txBox="1"/>
          <p:nvPr/>
        </p:nvSpPr>
        <p:spPr>
          <a:xfrm>
            <a:off x="381294" y="1164006"/>
            <a:ext cx="7484750" cy="5078313"/>
          </a:xfrm>
          <a:prstGeom prst="rect">
            <a:avLst/>
          </a:prstGeom>
          <a:noFill/>
        </p:spPr>
        <p:txBody>
          <a:bodyPr wrap="square">
            <a:spAutoFit/>
          </a:bodyPr>
          <a:lstStyle/>
          <a:p>
            <a:r>
              <a:rPr lang="en-US" sz="1200" dirty="0"/>
              <a:t>{</a:t>
            </a:r>
          </a:p>
          <a:p>
            <a:r>
              <a:rPr lang="en-US" sz="1200" dirty="0"/>
              <a:t>  // AXIS 1: The Physics</a:t>
            </a:r>
          </a:p>
          <a:p>
            <a:r>
              <a:rPr lang="en-US" sz="1200" dirty="0"/>
              <a:t>  "</a:t>
            </a:r>
            <a:r>
              <a:rPr lang="en-US" sz="1200" dirty="0" err="1"/>
              <a:t>social_environment</a:t>
            </a:r>
            <a:r>
              <a:rPr lang="en-US" sz="1200" dirty="0"/>
              <a:t>": {</a:t>
            </a:r>
          </a:p>
          <a:p>
            <a:r>
              <a:rPr lang="en-US" sz="1200" dirty="0"/>
              <a:t>    "</a:t>
            </a:r>
            <a:r>
              <a:rPr lang="en-US" sz="1200" dirty="0" err="1"/>
              <a:t>entity_configuration</a:t>
            </a:r>
            <a:r>
              <a:rPr lang="en-US" sz="1200" dirty="0"/>
              <a:t>": "Dyadic",</a:t>
            </a:r>
          </a:p>
          <a:p>
            <a:r>
              <a:rPr lang="en-US" sz="1200" dirty="0"/>
              <a:t>    "topology": "Unified",              // Locked in confrontation</a:t>
            </a:r>
          </a:p>
          <a:p>
            <a:r>
              <a:rPr lang="en-US" sz="1200" dirty="0"/>
              <a:t>    "</a:t>
            </a:r>
            <a:r>
              <a:rPr lang="en-US" sz="1200" dirty="0" err="1"/>
              <a:t>setting_permeability</a:t>
            </a:r>
            <a:r>
              <a:rPr lang="en-US" sz="1200" dirty="0"/>
              <a:t>": "Private",  // Betrayal is usually processed alone</a:t>
            </a:r>
          </a:p>
          <a:p>
            <a:r>
              <a:rPr lang="en-US" sz="1200" dirty="0"/>
              <a:t>    "</a:t>
            </a:r>
            <a:r>
              <a:rPr lang="en-US" sz="1200" dirty="0" err="1"/>
              <a:t>focus_structure</a:t>
            </a:r>
            <a:r>
              <a:rPr lang="en-US" sz="1200" dirty="0"/>
              <a:t>": "</a:t>
            </a:r>
            <a:r>
              <a:rPr lang="en-US" sz="1200" dirty="0" err="1"/>
              <a:t>Single_Focus</a:t>
            </a:r>
            <a:r>
              <a:rPr lang="en-US" sz="1200" dirty="0"/>
              <a:t>"   // Intense eye contact (or deliberate avoidance)</a:t>
            </a:r>
          </a:p>
          <a:p>
            <a:r>
              <a:rPr lang="en-US" sz="1200" dirty="0"/>
              <a:t>  },</a:t>
            </a:r>
          </a:p>
          <a:p>
            <a:endParaRPr lang="en-US" sz="1200" dirty="0"/>
          </a:p>
          <a:p>
            <a:r>
              <a:rPr lang="en-US" sz="1200" dirty="0"/>
              <a:t>  // AXIS 2: The History (The "Collapse")</a:t>
            </a:r>
          </a:p>
          <a:p>
            <a:r>
              <a:rPr lang="en-US" sz="1200" dirty="0"/>
              <a:t>  "</a:t>
            </a:r>
            <a:r>
              <a:rPr lang="en-US" sz="1200" dirty="0" err="1"/>
              <a:t>relationship_context</a:t>
            </a:r>
            <a:r>
              <a:rPr lang="en-US" sz="1200" dirty="0"/>
              <a:t>": {</a:t>
            </a:r>
          </a:p>
          <a:p>
            <a:r>
              <a:rPr lang="en-US" sz="1200" dirty="0"/>
              <a:t>    "</a:t>
            </a:r>
            <a:r>
              <a:rPr lang="en-US" sz="1200" dirty="0" err="1"/>
              <a:t>power_dynamics</a:t>
            </a:r>
            <a:r>
              <a:rPr lang="en-US" sz="1200" dirty="0"/>
              <a:t>": "Asymmetric",     // The Betrayer holds the power (they have the secret)</a:t>
            </a:r>
          </a:p>
          <a:p>
            <a:r>
              <a:rPr lang="en-US" sz="1200" dirty="0"/>
              <a:t>    "</a:t>
            </a:r>
            <a:r>
              <a:rPr lang="en-US" sz="1200" dirty="0" err="1"/>
              <a:t>intimacy_level</a:t>
            </a:r>
            <a:r>
              <a:rPr lang="en-US" sz="1200" dirty="0"/>
              <a:t>": "Friend",         // The baseline</a:t>
            </a:r>
          </a:p>
          <a:p>
            <a:r>
              <a:rPr lang="en-US" sz="1200" dirty="0"/>
              <a:t>    "</a:t>
            </a:r>
            <a:r>
              <a:rPr lang="en-US" sz="1200" dirty="0" err="1"/>
              <a:t>emotional_valence</a:t>
            </a:r>
            <a:r>
              <a:rPr lang="en-US" sz="1200" dirty="0"/>
              <a:t>": "Adversarial", // The current reality</a:t>
            </a:r>
          </a:p>
          <a:p>
            <a:r>
              <a:rPr lang="en-US" sz="1200" dirty="0"/>
              <a:t>    "</a:t>
            </a:r>
            <a:r>
              <a:rPr lang="en-US" sz="1200" dirty="0" err="1"/>
              <a:t>state_change</a:t>
            </a:r>
            <a:r>
              <a:rPr lang="en-US" sz="1200" dirty="0"/>
              <a:t>": "Collapsing"        // **CRITICAL:** The definition of betrayal is the rapid destruction of the link.</a:t>
            </a:r>
          </a:p>
          <a:p>
            <a:r>
              <a:rPr lang="en-US" sz="1200" dirty="0"/>
              <a:t>  },</a:t>
            </a:r>
          </a:p>
          <a:p>
            <a:endParaRPr lang="en-US" sz="1200" dirty="0"/>
          </a:p>
          <a:p>
            <a:r>
              <a:rPr lang="en-US" sz="1200" dirty="0"/>
              <a:t>  // AXIS 3: The Flow (The "Pivot")</a:t>
            </a:r>
          </a:p>
          <a:p>
            <a:r>
              <a:rPr lang="en-US" sz="1200" dirty="0"/>
              <a:t>  "</a:t>
            </a:r>
            <a:r>
              <a:rPr lang="en-US" sz="1200" dirty="0" err="1"/>
              <a:t>temporal_dynamics</a:t>
            </a:r>
            <a:r>
              <a:rPr lang="en-US" sz="1200" dirty="0"/>
              <a:t>": {</a:t>
            </a:r>
          </a:p>
          <a:p>
            <a:r>
              <a:rPr lang="en-US" sz="1200" dirty="0"/>
              <a:t>    "</a:t>
            </a:r>
            <a:r>
              <a:rPr lang="en-US" sz="1200" dirty="0" err="1"/>
              <a:t>progression_arc</a:t>
            </a:r>
            <a:r>
              <a:rPr lang="en-US" sz="1200" dirty="0"/>
              <a:t>": "Pivot/Reversal", // Trust -&gt; Horror. The sharpest turn possible.</a:t>
            </a:r>
          </a:p>
          <a:p>
            <a:r>
              <a:rPr lang="en-US" sz="1200" dirty="0"/>
              <a:t>    "rhythm": "</a:t>
            </a:r>
            <a:r>
              <a:rPr lang="en-US" sz="1200" dirty="0" err="1"/>
              <a:t>Interruption_Dominant</a:t>
            </a:r>
            <a:r>
              <a:rPr lang="en-US" sz="1200" dirty="0"/>
              <a:t>",   // Accusations cut off explanations</a:t>
            </a:r>
          </a:p>
          <a:p>
            <a:r>
              <a:rPr lang="en-US" sz="1200" dirty="0"/>
              <a:t>    "</a:t>
            </a:r>
            <a:r>
              <a:rPr lang="en-US" sz="1200" dirty="0" err="1"/>
              <a:t>narrative_phase</a:t>
            </a:r>
            <a:r>
              <a:rPr lang="en-US" sz="1200" dirty="0"/>
              <a:t>": "Climax"</a:t>
            </a:r>
          </a:p>
          <a:p>
            <a:r>
              <a:rPr lang="en-US" sz="1200" dirty="0"/>
              <a:t>  },</a:t>
            </a:r>
          </a:p>
          <a:p>
            <a:endParaRPr lang="en-US" sz="1200" dirty="0"/>
          </a:p>
          <a:p>
            <a:endParaRPr lang="en-US" sz="1200" dirty="0"/>
          </a:p>
          <a:p>
            <a:r>
              <a:rPr lang="en-US" sz="1200" dirty="0"/>
              <a:t>  </a:t>
            </a:r>
          </a:p>
        </p:txBody>
      </p:sp>
    </p:spTree>
    <p:extLst>
      <p:ext uri="{BB962C8B-B14F-4D97-AF65-F5344CB8AC3E}">
        <p14:creationId xmlns:p14="http://schemas.microsoft.com/office/powerpoint/2010/main" val="28516395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14BF06-D04C-B553-57ED-CC8F1A95A5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F1FCF1-7DE7-93F7-C8D8-80924A3D3458}"/>
              </a:ext>
            </a:extLst>
          </p:cNvPr>
          <p:cNvSpPr>
            <a:spLocks noGrp="1"/>
          </p:cNvSpPr>
          <p:nvPr>
            <p:ph type="title"/>
          </p:nvPr>
        </p:nvSpPr>
        <p:spPr/>
        <p:txBody>
          <a:bodyPr/>
          <a:lstStyle/>
          <a:p>
            <a:r>
              <a:rPr lang="en-US" dirty="0"/>
              <a:t>Example: Betrayal of a friend</a:t>
            </a:r>
          </a:p>
        </p:txBody>
      </p:sp>
      <p:sp>
        <p:nvSpPr>
          <p:cNvPr id="6" name="TextBox 5">
            <a:extLst>
              <a:ext uri="{FF2B5EF4-FFF2-40B4-BE49-F238E27FC236}">
                <a16:creationId xmlns:a16="http://schemas.microsoft.com/office/drawing/2014/main" id="{C9F84A53-C724-D7F7-FC3F-9EC37615ADBE}"/>
              </a:ext>
            </a:extLst>
          </p:cNvPr>
          <p:cNvSpPr txBox="1"/>
          <p:nvPr/>
        </p:nvSpPr>
        <p:spPr>
          <a:xfrm>
            <a:off x="612648" y="1318022"/>
            <a:ext cx="6291081" cy="4524315"/>
          </a:xfrm>
          <a:prstGeom prst="rect">
            <a:avLst/>
          </a:prstGeom>
          <a:noFill/>
        </p:spPr>
        <p:txBody>
          <a:bodyPr wrap="none" rtlCol="0">
            <a:spAutoFit/>
          </a:bodyPr>
          <a:lstStyle/>
          <a:p>
            <a:r>
              <a:rPr lang="en-US" sz="1200" dirty="0"/>
              <a:t> // AXIS 3.5: The Emotion </a:t>
            </a:r>
          </a:p>
          <a:p>
            <a:r>
              <a:rPr lang="en-US" sz="1200" dirty="0"/>
              <a:t>"</a:t>
            </a:r>
            <a:r>
              <a:rPr lang="en-US" sz="1200" dirty="0" err="1"/>
              <a:t>emotional_state</a:t>
            </a:r>
            <a:r>
              <a:rPr lang="en-US" sz="1200" dirty="0"/>
              <a:t>": {</a:t>
            </a:r>
          </a:p>
          <a:p>
            <a:r>
              <a:rPr lang="en-US" sz="1200" dirty="0"/>
              <a:t>    "</a:t>
            </a:r>
            <a:r>
              <a:rPr lang="en-US" sz="1200" dirty="0" err="1"/>
              <a:t>primary_emotion</a:t>
            </a:r>
            <a:r>
              <a:rPr lang="en-US" sz="1200" dirty="0"/>
              <a:t>": "Surprise",       // The initial shock</a:t>
            </a:r>
          </a:p>
          <a:p>
            <a:r>
              <a:rPr lang="en-US" sz="1200" dirty="0"/>
              <a:t>    "</a:t>
            </a:r>
            <a:r>
              <a:rPr lang="en-US" sz="1200" dirty="0" err="1"/>
              <a:t>secondary_blend</a:t>
            </a:r>
            <a:r>
              <a:rPr lang="en-US" sz="1200" dirty="0"/>
              <a:t>": "Devastation",    // Surprise + Grief + Anger</a:t>
            </a:r>
          </a:p>
          <a:p>
            <a:r>
              <a:rPr lang="en-US" sz="1200" dirty="0"/>
              <a:t>    "</a:t>
            </a:r>
            <a:r>
              <a:rPr lang="en-US" sz="1200" dirty="0" err="1"/>
              <a:t>vad_dimensions</a:t>
            </a:r>
            <a:r>
              <a:rPr lang="en-US" sz="1200" dirty="0"/>
              <a:t>": {</a:t>
            </a:r>
          </a:p>
          <a:p>
            <a:r>
              <a:rPr lang="en-US" sz="1200" dirty="0"/>
              <a:t>      "valence": "Negative",</a:t>
            </a:r>
          </a:p>
          <a:p>
            <a:r>
              <a:rPr lang="en-US" sz="1200" dirty="0"/>
              <a:t>      "arousal": "High",                 // Adrenaline spike</a:t>
            </a:r>
          </a:p>
          <a:p>
            <a:r>
              <a:rPr lang="en-US" sz="1200" dirty="0"/>
              <a:t>      "dominance": "Low"                 // The victim usually feels powerless/exposed initially</a:t>
            </a:r>
          </a:p>
          <a:p>
            <a:r>
              <a:rPr lang="en-US" sz="1200" dirty="0"/>
              <a:t>    },</a:t>
            </a:r>
          </a:p>
          <a:p>
            <a:r>
              <a:rPr lang="en-US" sz="1200" dirty="0"/>
              <a:t>    "authenticity": {</a:t>
            </a:r>
          </a:p>
          <a:p>
            <a:r>
              <a:rPr lang="en-US" sz="1200" dirty="0"/>
              <a:t>      "displayed": "Shock/Grief",</a:t>
            </a:r>
          </a:p>
          <a:p>
            <a:r>
              <a:rPr lang="en-US" sz="1200" dirty="0"/>
              <a:t>      "felt": "Shock/Grief",</a:t>
            </a:r>
          </a:p>
          <a:p>
            <a:r>
              <a:rPr lang="en-US" sz="1200" dirty="0"/>
              <a:t>      "</a:t>
            </a:r>
            <a:r>
              <a:rPr lang="en-US" sz="1200" dirty="0" err="1"/>
              <a:t>masking_status</a:t>
            </a:r>
            <a:r>
              <a:rPr lang="en-US" sz="1200" dirty="0"/>
              <a:t>": "None"           // Betrayal strips away the ability to mask. It is raw.</a:t>
            </a:r>
          </a:p>
          <a:p>
            <a:r>
              <a:rPr lang="en-US" sz="1200" dirty="0"/>
              <a:t>    }</a:t>
            </a:r>
          </a:p>
          <a:p>
            <a:r>
              <a:rPr lang="en-US" sz="1200" dirty="0"/>
              <a:t>  },</a:t>
            </a:r>
          </a:p>
          <a:p>
            <a:endParaRPr lang="en-US" sz="1200" dirty="0"/>
          </a:p>
          <a:p>
            <a:r>
              <a:rPr lang="en-US" sz="1200" dirty="0"/>
              <a:t>// AXIS 4: The Goal</a:t>
            </a:r>
          </a:p>
          <a:p>
            <a:r>
              <a:rPr lang="en-US" sz="1200" dirty="0"/>
              <a:t>  "</a:t>
            </a:r>
            <a:r>
              <a:rPr lang="en-US" sz="1200" dirty="0" err="1"/>
              <a:t>communicative_intent</a:t>
            </a:r>
            <a:r>
              <a:rPr lang="en-US" sz="1200" dirty="0"/>
              <a:t>": {</a:t>
            </a:r>
          </a:p>
          <a:p>
            <a:r>
              <a:rPr lang="en-US" sz="1200" dirty="0"/>
              <a:t>    "</a:t>
            </a:r>
            <a:r>
              <a:rPr lang="en-US" sz="1200" dirty="0" err="1"/>
              <a:t>primary_category</a:t>
            </a:r>
            <a:r>
              <a:rPr lang="en-US" sz="1200" dirty="0"/>
              <a:t>": "Epistemic",     // Goal: Truth Seeking</a:t>
            </a:r>
          </a:p>
          <a:p>
            <a:r>
              <a:rPr lang="en-US" sz="1200" dirty="0"/>
              <a:t>    "</a:t>
            </a:r>
            <a:r>
              <a:rPr lang="en-US" sz="1200" dirty="0" err="1"/>
              <a:t>specific_strategy</a:t>
            </a:r>
            <a:r>
              <a:rPr lang="en-US" sz="1200" dirty="0"/>
              <a:t>": "Interrogation",// "Why did you do it?"</a:t>
            </a:r>
          </a:p>
          <a:p>
            <a:r>
              <a:rPr lang="en-US" sz="1200" dirty="0"/>
              <a:t>    "</a:t>
            </a:r>
            <a:r>
              <a:rPr lang="en-US" sz="1200" dirty="0" err="1"/>
              <a:t>success_status</a:t>
            </a:r>
            <a:r>
              <a:rPr lang="en-US" sz="1200" dirty="0"/>
              <a:t>": "Failed"           // Answers rarely satisfy the betrayal</a:t>
            </a:r>
          </a:p>
          <a:p>
            <a:r>
              <a:rPr lang="en-US" sz="1200" dirty="0"/>
              <a:t>  },</a:t>
            </a:r>
          </a:p>
          <a:p>
            <a:endParaRPr lang="en-US" sz="1200" dirty="0"/>
          </a:p>
          <a:p>
            <a:endParaRPr lang="en-US" sz="1200" dirty="0"/>
          </a:p>
        </p:txBody>
      </p:sp>
    </p:spTree>
    <p:extLst>
      <p:ext uri="{BB962C8B-B14F-4D97-AF65-F5344CB8AC3E}">
        <p14:creationId xmlns:p14="http://schemas.microsoft.com/office/powerpoint/2010/main" val="15364497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BB5760-0316-5A98-F494-6A7638C66E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A4F522-DC4E-75DA-D013-8AD5CACB8731}"/>
              </a:ext>
            </a:extLst>
          </p:cNvPr>
          <p:cNvSpPr>
            <a:spLocks noGrp="1"/>
          </p:cNvSpPr>
          <p:nvPr>
            <p:ph type="title"/>
          </p:nvPr>
        </p:nvSpPr>
        <p:spPr/>
        <p:txBody>
          <a:bodyPr/>
          <a:lstStyle/>
          <a:p>
            <a:r>
              <a:rPr lang="en-US" dirty="0"/>
              <a:t>Example: Betrayal of a friend</a:t>
            </a:r>
          </a:p>
        </p:txBody>
      </p:sp>
      <p:sp>
        <p:nvSpPr>
          <p:cNvPr id="4" name="TextBox 3">
            <a:extLst>
              <a:ext uri="{FF2B5EF4-FFF2-40B4-BE49-F238E27FC236}">
                <a16:creationId xmlns:a16="http://schemas.microsoft.com/office/drawing/2014/main" id="{F8F7FE10-E8EE-2AD5-F8B7-437D2DBEC2CB}"/>
              </a:ext>
            </a:extLst>
          </p:cNvPr>
          <p:cNvSpPr txBox="1"/>
          <p:nvPr/>
        </p:nvSpPr>
        <p:spPr>
          <a:xfrm>
            <a:off x="612648" y="1280530"/>
            <a:ext cx="10565176" cy="5262979"/>
          </a:xfrm>
          <a:prstGeom prst="rect">
            <a:avLst/>
          </a:prstGeom>
          <a:noFill/>
        </p:spPr>
        <p:txBody>
          <a:bodyPr wrap="square">
            <a:spAutoFit/>
          </a:bodyPr>
          <a:lstStyle/>
          <a:p>
            <a:r>
              <a:rPr lang="en-US" sz="1200" dirty="0"/>
              <a:t> // AXIS 5: The Evidence</a:t>
            </a:r>
          </a:p>
          <a:p>
            <a:r>
              <a:rPr lang="en-US" sz="1200" dirty="0"/>
              <a:t>  "</a:t>
            </a:r>
            <a:r>
              <a:rPr lang="en-US" sz="1200" dirty="0" err="1"/>
              <a:t>signal_profile</a:t>
            </a:r>
            <a:r>
              <a:rPr lang="en-US" sz="1200" dirty="0"/>
              <a:t>": {</a:t>
            </a:r>
          </a:p>
          <a:p>
            <a:r>
              <a:rPr lang="en-US" sz="1200" dirty="0"/>
              <a:t>    "</a:t>
            </a:r>
            <a:r>
              <a:rPr lang="en-US" sz="1200" dirty="0" err="1"/>
              <a:t>congruence_status</a:t>
            </a:r>
            <a:r>
              <a:rPr lang="en-US" sz="1200" dirty="0"/>
              <a:t>": "</a:t>
            </a:r>
            <a:r>
              <a:rPr lang="en-US" sz="1200" dirty="0" err="1"/>
              <a:t>High_Congruence</a:t>
            </a:r>
            <a:r>
              <a:rPr lang="en-US" sz="1200" dirty="0"/>
              <a:t>", // The pain is visible and real</a:t>
            </a:r>
          </a:p>
          <a:p>
            <a:r>
              <a:rPr lang="en-US" sz="1200" dirty="0"/>
              <a:t>    "</a:t>
            </a:r>
            <a:r>
              <a:rPr lang="en-US" sz="1200" dirty="0" err="1"/>
              <a:t>dominant_channel</a:t>
            </a:r>
            <a:r>
              <a:rPr lang="en-US" sz="1200" dirty="0"/>
              <a:t>": "</a:t>
            </a:r>
            <a:r>
              <a:rPr lang="en-US" sz="1200" dirty="0" err="1"/>
              <a:t>Non_Verbal_Face</a:t>
            </a:r>
            <a:r>
              <a:rPr lang="en-US" sz="1200" dirty="0"/>
              <a:t>",</a:t>
            </a:r>
          </a:p>
          <a:p>
            <a:r>
              <a:rPr lang="en-US" sz="1200" dirty="0"/>
              <a:t>    "</a:t>
            </a:r>
            <a:r>
              <a:rPr lang="en-US" sz="1200" dirty="0" err="1"/>
              <a:t>key_visual_markers</a:t>
            </a:r>
            <a:r>
              <a:rPr lang="en-US" sz="1200" dirty="0"/>
              <a:t>": [</a:t>
            </a:r>
          </a:p>
          <a:p>
            <a:r>
              <a:rPr lang="en-US" sz="1200" dirty="0"/>
              <a:t>      "Micro-expression: Gasp",</a:t>
            </a:r>
          </a:p>
          <a:p>
            <a:r>
              <a:rPr lang="en-US" sz="1200" dirty="0"/>
              <a:t>      "Tears",</a:t>
            </a:r>
          </a:p>
          <a:p>
            <a:r>
              <a:rPr lang="en-US" sz="1200" dirty="0"/>
              <a:t>      "Postural Collapse" // Shoulders dropping (The physical weight of the news)</a:t>
            </a:r>
          </a:p>
          <a:p>
            <a:r>
              <a:rPr lang="en-US" sz="1200" dirty="0"/>
              <a:t>    ],</a:t>
            </a:r>
          </a:p>
          <a:p>
            <a:r>
              <a:rPr lang="en-US" sz="1200" dirty="0"/>
              <a:t>    "</a:t>
            </a:r>
            <a:r>
              <a:rPr lang="en-US" sz="1200" dirty="0" err="1"/>
              <a:t>key_audio_markers</a:t>
            </a:r>
            <a:r>
              <a:rPr lang="en-US" sz="1200" dirty="0"/>
              <a:t>": [</a:t>
            </a:r>
          </a:p>
          <a:p>
            <a:r>
              <a:rPr lang="en-US" sz="1200" dirty="0"/>
              <a:t>      "Trembling Voice",</a:t>
            </a:r>
          </a:p>
          <a:p>
            <a:r>
              <a:rPr lang="en-US" sz="1200" dirty="0"/>
              <a:t>      "Volume Spikes"</a:t>
            </a:r>
          </a:p>
          <a:p>
            <a:r>
              <a:rPr lang="en-US" sz="1200" dirty="0"/>
              <a:t>    ]</a:t>
            </a:r>
          </a:p>
          <a:p>
            <a:r>
              <a:rPr lang="en-US" sz="1200" dirty="0"/>
              <a:t>  },</a:t>
            </a:r>
          </a:p>
          <a:p>
            <a:endParaRPr lang="en-US" sz="1200" dirty="0"/>
          </a:p>
          <a:p>
            <a:r>
              <a:rPr lang="en-US" sz="1200" dirty="0"/>
              <a:t>  // AXIS 6: The Rules (The Logic of Betrayal)</a:t>
            </a:r>
          </a:p>
          <a:p>
            <a:r>
              <a:rPr lang="en-US" sz="1200" dirty="0"/>
              <a:t>  "</a:t>
            </a:r>
            <a:r>
              <a:rPr lang="en-US" sz="1200" dirty="0" err="1"/>
              <a:t>normative_evaluation</a:t>
            </a:r>
            <a:r>
              <a:rPr lang="en-US" sz="1200" dirty="0"/>
              <a:t>": {</a:t>
            </a:r>
          </a:p>
          <a:p>
            <a:r>
              <a:rPr lang="en-US" sz="1200" dirty="0"/>
              <a:t>    "verdict": "</a:t>
            </a:r>
            <a:r>
              <a:rPr lang="en-US" sz="1200" dirty="0" err="1"/>
              <a:t>Severe_Violation</a:t>
            </a:r>
            <a:r>
              <a:rPr lang="en-US" sz="1200" dirty="0"/>
              <a:t>",</a:t>
            </a:r>
          </a:p>
          <a:p>
            <a:r>
              <a:rPr lang="en-US" sz="1200" dirty="0"/>
              <a:t>    "</a:t>
            </a:r>
            <a:r>
              <a:rPr lang="en-US" sz="1200" dirty="0" err="1"/>
              <a:t>violation_type</a:t>
            </a:r>
            <a:r>
              <a:rPr lang="en-US" sz="1200" dirty="0"/>
              <a:t>": "</a:t>
            </a:r>
            <a:r>
              <a:rPr lang="en-US" sz="1200" dirty="0" err="1"/>
              <a:t>Covenant_Breach</a:t>
            </a:r>
            <a:r>
              <a:rPr lang="en-US" sz="1200" dirty="0"/>
              <a:t>", // **CRITICAL:** Not just a rule, but a sacred promise (friendship).</a:t>
            </a:r>
          </a:p>
          <a:p>
            <a:r>
              <a:rPr lang="en-US" sz="1200" dirty="0"/>
              <a:t>    "</a:t>
            </a:r>
            <a:r>
              <a:rPr lang="en-US" sz="1200" dirty="0" err="1"/>
              <a:t>violation_desc</a:t>
            </a:r>
            <a:r>
              <a:rPr lang="en-US" sz="1200" dirty="0"/>
              <a:t>": "Disclosure of private information to out-group",</a:t>
            </a:r>
          </a:p>
          <a:p>
            <a:r>
              <a:rPr lang="en-US" sz="1200" dirty="0"/>
              <a:t>    "</a:t>
            </a:r>
            <a:r>
              <a:rPr lang="en-US" sz="1200" dirty="0" err="1"/>
              <a:t>cultural_framework</a:t>
            </a:r>
            <a:r>
              <a:rPr lang="en-US" sz="1200" dirty="0"/>
              <a:t>": "</a:t>
            </a:r>
            <a:r>
              <a:rPr lang="en-US" sz="1200" dirty="0" err="1"/>
              <a:t>Dignity_Culture</a:t>
            </a:r>
            <a:r>
              <a:rPr lang="en-US" sz="1200" dirty="0"/>
              <a:t>" // "You violated my individual privacy"</a:t>
            </a:r>
          </a:p>
          <a:p>
            <a:r>
              <a:rPr lang="en-US" sz="1200" dirty="0"/>
              <a:t>  },</a:t>
            </a:r>
          </a:p>
          <a:p>
            <a:endParaRPr lang="en-US" sz="1200" dirty="0"/>
          </a:p>
          <a:p>
            <a:r>
              <a:rPr lang="en-US" sz="1200" dirty="0"/>
              <a:t>  "</a:t>
            </a:r>
            <a:r>
              <a:rPr lang="en-US" sz="1200" dirty="0" err="1"/>
              <a:t>narrative_context</a:t>
            </a:r>
            <a:r>
              <a:rPr lang="en-US" sz="1200" dirty="0"/>
              <a:t>": {</a:t>
            </a:r>
          </a:p>
          <a:p>
            <a:r>
              <a:rPr lang="en-US" sz="1200" dirty="0"/>
              <a:t>    "</a:t>
            </a:r>
            <a:r>
              <a:rPr lang="en-US" sz="1200" dirty="0" err="1"/>
              <a:t>scene_goal</a:t>
            </a:r>
            <a:r>
              <a:rPr lang="en-US" sz="1200" dirty="0"/>
              <a:t>": "To process the reality of the broken bond",</a:t>
            </a:r>
          </a:p>
          <a:p>
            <a:r>
              <a:rPr lang="en-US" sz="1200" dirty="0"/>
              <a:t>    "</a:t>
            </a:r>
            <a:r>
              <a:rPr lang="en-US" sz="1200" dirty="0" err="1"/>
              <a:t>value_shift</a:t>
            </a:r>
            <a:r>
              <a:rPr lang="en-US" sz="1200" dirty="0"/>
              <a:t>": "Safety -&gt; Danger"</a:t>
            </a:r>
          </a:p>
          <a:p>
            <a:r>
              <a:rPr lang="en-US" sz="1200" dirty="0"/>
              <a:t>  }</a:t>
            </a:r>
          </a:p>
          <a:p>
            <a:r>
              <a:rPr lang="en-US" sz="1200" dirty="0"/>
              <a:t>}</a:t>
            </a:r>
          </a:p>
        </p:txBody>
      </p:sp>
    </p:spTree>
    <p:extLst>
      <p:ext uri="{BB962C8B-B14F-4D97-AF65-F5344CB8AC3E}">
        <p14:creationId xmlns:p14="http://schemas.microsoft.com/office/powerpoint/2010/main" val="11960345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8A5BF-5F52-1F36-0368-FC8FB8455E08}"/>
              </a:ext>
            </a:extLst>
          </p:cNvPr>
          <p:cNvSpPr>
            <a:spLocks noGrp="1"/>
          </p:cNvSpPr>
          <p:nvPr>
            <p:ph type="title"/>
          </p:nvPr>
        </p:nvSpPr>
        <p:spPr/>
        <p:txBody>
          <a:bodyPr/>
          <a:lstStyle/>
          <a:p>
            <a:r>
              <a:rPr lang="en-US" dirty="0"/>
              <a:t>How to query the ‘moment of betrayal’</a:t>
            </a:r>
          </a:p>
        </p:txBody>
      </p:sp>
      <p:sp>
        <p:nvSpPr>
          <p:cNvPr id="5" name="TextBox 4">
            <a:extLst>
              <a:ext uri="{FF2B5EF4-FFF2-40B4-BE49-F238E27FC236}">
                <a16:creationId xmlns:a16="http://schemas.microsoft.com/office/drawing/2014/main" id="{A4492035-E4D9-3889-0AF9-8E6E85C01B4B}"/>
              </a:ext>
            </a:extLst>
          </p:cNvPr>
          <p:cNvSpPr txBox="1"/>
          <p:nvPr/>
        </p:nvSpPr>
        <p:spPr>
          <a:xfrm>
            <a:off x="612648" y="1436587"/>
            <a:ext cx="9511853" cy="2308324"/>
          </a:xfrm>
          <a:prstGeom prst="rect">
            <a:avLst/>
          </a:prstGeom>
          <a:noFill/>
        </p:spPr>
        <p:txBody>
          <a:bodyPr wrap="square">
            <a:spAutoFit/>
          </a:bodyPr>
          <a:lstStyle/>
          <a:p>
            <a:r>
              <a:rPr lang="en-US" dirty="0" err="1"/>
              <a:t>betrayal_discovery</a:t>
            </a:r>
            <a:r>
              <a:rPr lang="en-US" dirty="0"/>
              <a:t> = </a:t>
            </a:r>
            <a:r>
              <a:rPr lang="en-US" dirty="0" err="1"/>
              <a:t>dataset.filter</a:t>
            </a:r>
            <a:r>
              <a:rPr lang="en-US" dirty="0"/>
              <a:t>(</a:t>
            </a:r>
          </a:p>
          <a:p>
            <a:pPr lvl="1"/>
            <a:r>
              <a:rPr lang="en-US" dirty="0" err="1"/>
              <a:t>normative_evaluation.violation_type</a:t>
            </a:r>
            <a:r>
              <a:rPr lang="en-US" dirty="0"/>
              <a:t> == "</a:t>
            </a:r>
            <a:r>
              <a:rPr lang="en-US" dirty="0" err="1"/>
              <a:t>Covenant_Breach</a:t>
            </a:r>
            <a:r>
              <a:rPr lang="en-US" dirty="0"/>
              <a:t>",  </a:t>
            </a:r>
          </a:p>
          <a:p>
            <a:pPr lvl="1"/>
            <a:r>
              <a:rPr lang="en-US" dirty="0" err="1"/>
              <a:t>relationship_context.intimacy_level</a:t>
            </a:r>
            <a:r>
              <a:rPr lang="en-US" dirty="0"/>
              <a:t> == "Friend" OR "Intimate" OR "Partner”,</a:t>
            </a:r>
          </a:p>
          <a:p>
            <a:pPr lvl="1"/>
            <a:r>
              <a:rPr lang="en-US" dirty="0" err="1"/>
              <a:t>relationship_context.state_change</a:t>
            </a:r>
            <a:r>
              <a:rPr lang="en-US" dirty="0"/>
              <a:t> = Deteriorating</a:t>
            </a:r>
          </a:p>
          <a:p>
            <a:pPr lvl="1"/>
            <a:r>
              <a:rPr lang="en-US" dirty="0" err="1"/>
              <a:t>temporal_dynamics.progression_arc</a:t>
            </a:r>
            <a:r>
              <a:rPr lang="en-US" dirty="0"/>
              <a:t> == "Pivot/Reversal",    </a:t>
            </a:r>
            <a:r>
              <a:rPr lang="en-US" dirty="0" err="1"/>
              <a:t>emotional_state.primary_emotion</a:t>
            </a:r>
            <a:r>
              <a:rPr lang="en-US" dirty="0"/>
              <a:t> == "Surprise",</a:t>
            </a:r>
          </a:p>
          <a:p>
            <a:pPr lvl="1"/>
            <a:r>
              <a:rPr lang="en-US" dirty="0" err="1"/>
              <a:t>emotional_state.secondary_blend</a:t>
            </a:r>
            <a:r>
              <a:rPr lang="en-US" dirty="0"/>
              <a:t> == "Devastation" OR "Disbelief"</a:t>
            </a:r>
          </a:p>
          <a:p>
            <a:r>
              <a:rPr lang="en-US" dirty="0"/>
              <a:t>)</a:t>
            </a:r>
          </a:p>
        </p:txBody>
      </p:sp>
    </p:spTree>
    <p:extLst>
      <p:ext uri="{BB962C8B-B14F-4D97-AF65-F5344CB8AC3E}">
        <p14:creationId xmlns:p14="http://schemas.microsoft.com/office/powerpoint/2010/main" val="37873106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8BD6D1-0E9C-3F8E-058C-3E68F0AEC9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7E059F-69CE-3E38-AC8F-43748E626E3B}"/>
              </a:ext>
            </a:extLst>
          </p:cNvPr>
          <p:cNvSpPr>
            <a:spLocks noGrp="1"/>
          </p:cNvSpPr>
          <p:nvPr>
            <p:ph type="title"/>
          </p:nvPr>
        </p:nvSpPr>
        <p:spPr/>
        <p:txBody>
          <a:bodyPr/>
          <a:lstStyle/>
          <a:p>
            <a:r>
              <a:rPr lang="en-US" dirty="0"/>
              <a:t>How to query friendly vs mocking sarcasm</a:t>
            </a:r>
          </a:p>
        </p:txBody>
      </p:sp>
      <p:sp>
        <p:nvSpPr>
          <p:cNvPr id="5" name="TextBox 4">
            <a:extLst>
              <a:ext uri="{FF2B5EF4-FFF2-40B4-BE49-F238E27FC236}">
                <a16:creationId xmlns:a16="http://schemas.microsoft.com/office/drawing/2014/main" id="{FED821C1-F23B-544B-3DBA-1F27D584D7F6}"/>
              </a:ext>
            </a:extLst>
          </p:cNvPr>
          <p:cNvSpPr txBox="1"/>
          <p:nvPr/>
        </p:nvSpPr>
        <p:spPr>
          <a:xfrm>
            <a:off x="757960" y="2051185"/>
            <a:ext cx="5011975" cy="3785652"/>
          </a:xfrm>
          <a:prstGeom prst="rect">
            <a:avLst/>
          </a:prstGeom>
          <a:noFill/>
        </p:spPr>
        <p:txBody>
          <a:bodyPr wrap="square">
            <a:spAutoFit/>
          </a:bodyPr>
          <a:lstStyle/>
          <a:p>
            <a:r>
              <a:rPr lang="en-US" sz="1600" dirty="0" err="1">
                <a:solidFill>
                  <a:srgbClr val="FF0000"/>
                </a:solidFill>
              </a:rPr>
              <a:t>antagonistic_query</a:t>
            </a:r>
            <a:r>
              <a:rPr lang="en-US" sz="1600" dirty="0">
                <a:solidFill>
                  <a:srgbClr val="FF0000"/>
                </a:solidFill>
              </a:rPr>
              <a:t> = </a:t>
            </a:r>
            <a:r>
              <a:rPr lang="en-US" sz="1600" dirty="0" err="1">
                <a:solidFill>
                  <a:srgbClr val="FF0000"/>
                </a:solidFill>
              </a:rPr>
              <a:t>dataset.filter</a:t>
            </a:r>
            <a:r>
              <a:rPr lang="en-US" sz="1600" dirty="0">
                <a:solidFill>
                  <a:srgbClr val="FF0000"/>
                </a:solidFill>
              </a:rPr>
              <a:t>(</a:t>
            </a:r>
          </a:p>
          <a:p>
            <a:r>
              <a:rPr lang="en-US" sz="1600" dirty="0" err="1">
                <a:solidFill>
                  <a:srgbClr val="FF0000"/>
                </a:solidFill>
              </a:rPr>
              <a:t>signal_profile.congruence_status</a:t>
            </a:r>
            <a:r>
              <a:rPr lang="en-US" sz="1600" dirty="0">
                <a:solidFill>
                  <a:srgbClr val="FF0000"/>
                </a:solidFill>
              </a:rPr>
              <a:t> == "Incongruent",</a:t>
            </a:r>
          </a:p>
          <a:p>
            <a:r>
              <a:rPr lang="en-US" sz="1600" dirty="0">
                <a:solidFill>
                  <a:srgbClr val="FF0000"/>
                </a:solidFill>
              </a:rPr>
              <a:t>    </a:t>
            </a:r>
          </a:p>
          <a:p>
            <a:r>
              <a:rPr lang="en-US" sz="1600" dirty="0" err="1">
                <a:solidFill>
                  <a:srgbClr val="FF0000"/>
                </a:solidFill>
              </a:rPr>
              <a:t>communicative_intent.primary_category</a:t>
            </a:r>
            <a:r>
              <a:rPr lang="en-US" sz="1600" dirty="0">
                <a:solidFill>
                  <a:srgbClr val="FF0000"/>
                </a:solidFill>
              </a:rPr>
              <a:t> == "Regulatory" OR "Aggression",</a:t>
            </a:r>
          </a:p>
          <a:p>
            <a:r>
              <a:rPr lang="en-US" sz="1600" dirty="0">
                <a:solidFill>
                  <a:srgbClr val="FF0000"/>
                </a:solidFill>
              </a:rPr>
              <a:t>    </a:t>
            </a:r>
            <a:r>
              <a:rPr lang="en-US" sz="1600" dirty="0" err="1">
                <a:solidFill>
                  <a:srgbClr val="FF0000"/>
                </a:solidFill>
              </a:rPr>
              <a:t>communicative_intent.specific_strategy</a:t>
            </a:r>
            <a:r>
              <a:rPr lang="en-US" sz="1600" dirty="0">
                <a:solidFill>
                  <a:srgbClr val="FF0000"/>
                </a:solidFill>
              </a:rPr>
              <a:t> == "Belittling" OR "Mockery" OR "</a:t>
            </a:r>
            <a:r>
              <a:rPr lang="en-US" sz="1600" dirty="0" err="1">
                <a:solidFill>
                  <a:srgbClr val="FF0000"/>
                </a:solidFill>
              </a:rPr>
              <a:t>Passive_Aggression</a:t>
            </a:r>
            <a:r>
              <a:rPr lang="en-US" sz="1600" dirty="0">
                <a:solidFill>
                  <a:srgbClr val="FF0000"/>
                </a:solidFill>
              </a:rPr>
              <a:t>",</a:t>
            </a:r>
          </a:p>
          <a:p>
            <a:endParaRPr lang="en-US" sz="1600" dirty="0">
              <a:solidFill>
                <a:srgbClr val="FF0000"/>
              </a:solidFill>
            </a:endParaRPr>
          </a:p>
          <a:p>
            <a:r>
              <a:rPr lang="en-US" sz="1600" dirty="0">
                <a:solidFill>
                  <a:srgbClr val="FF0000"/>
                </a:solidFill>
              </a:rPr>
              <a:t># They are masking "Contempt" or "Anger".</a:t>
            </a:r>
          </a:p>
          <a:p>
            <a:r>
              <a:rPr lang="en-US" sz="1600" dirty="0" err="1">
                <a:solidFill>
                  <a:srgbClr val="FF0000"/>
                </a:solidFill>
              </a:rPr>
              <a:t>emotional_state.authenticity.felt</a:t>
            </a:r>
            <a:r>
              <a:rPr lang="en-US" sz="1600" dirty="0">
                <a:solidFill>
                  <a:srgbClr val="FF0000"/>
                </a:solidFill>
              </a:rPr>
              <a:t> == "Contempt" OR "Disgust",</a:t>
            </a:r>
          </a:p>
          <a:p>
            <a:r>
              <a:rPr lang="en-US" sz="1600" dirty="0">
                <a:solidFill>
                  <a:srgbClr val="FF0000"/>
                </a:solidFill>
              </a:rPr>
              <a:t>   </a:t>
            </a:r>
            <a:r>
              <a:rPr lang="en-US" sz="1600" dirty="0" err="1">
                <a:solidFill>
                  <a:srgbClr val="FF0000"/>
                </a:solidFill>
              </a:rPr>
              <a:t>emotional_state.vad_dimensions.dominance</a:t>
            </a:r>
            <a:r>
              <a:rPr lang="en-US" sz="1600" dirty="0">
                <a:solidFill>
                  <a:srgbClr val="FF0000"/>
                </a:solidFill>
              </a:rPr>
              <a:t> == "High",</a:t>
            </a:r>
          </a:p>
          <a:p>
            <a:endParaRPr lang="en-US" sz="1600" dirty="0">
              <a:solidFill>
                <a:srgbClr val="FF0000"/>
              </a:solidFill>
            </a:endParaRPr>
          </a:p>
          <a:p>
            <a:r>
              <a:rPr lang="en-US" sz="1600" dirty="0">
                <a:solidFill>
                  <a:srgbClr val="FF0000"/>
                </a:solidFill>
              </a:rPr>
              <a:t>)</a:t>
            </a:r>
          </a:p>
        </p:txBody>
      </p:sp>
      <p:sp>
        <p:nvSpPr>
          <p:cNvPr id="4" name="TextBox 3">
            <a:extLst>
              <a:ext uri="{FF2B5EF4-FFF2-40B4-BE49-F238E27FC236}">
                <a16:creationId xmlns:a16="http://schemas.microsoft.com/office/drawing/2014/main" id="{2DF63FB8-42B4-D64E-D12D-4345F2D522F7}"/>
              </a:ext>
            </a:extLst>
          </p:cNvPr>
          <p:cNvSpPr txBox="1"/>
          <p:nvPr/>
        </p:nvSpPr>
        <p:spPr>
          <a:xfrm>
            <a:off x="6422066" y="1436587"/>
            <a:ext cx="5454502" cy="4770537"/>
          </a:xfrm>
          <a:prstGeom prst="rect">
            <a:avLst/>
          </a:prstGeom>
          <a:noFill/>
        </p:spPr>
        <p:txBody>
          <a:bodyPr wrap="square">
            <a:spAutoFit/>
          </a:bodyPr>
          <a:lstStyle/>
          <a:p>
            <a:r>
              <a:rPr lang="en-US" sz="1600" dirty="0" err="1">
                <a:solidFill>
                  <a:srgbClr val="92D050"/>
                </a:solidFill>
              </a:rPr>
              <a:t>friendly_query</a:t>
            </a:r>
            <a:r>
              <a:rPr lang="en-US" sz="1600" dirty="0">
                <a:solidFill>
                  <a:srgbClr val="92D050"/>
                </a:solidFill>
              </a:rPr>
              <a:t> = </a:t>
            </a:r>
            <a:r>
              <a:rPr lang="en-US" sz="1600" dirty="0" err="1">
                <a:solidFill>
                  <a:srgbClr val="92D050"/>
                </a:solidFill>
              </a:rPr>
              <a:t>dataset.filter</a:t>
            </a:r>
            <a:r>
              <a:rPr lang="en-US" sz="1600" dirty="0">
                <a:solidFill>
                  <a:srgbClr val="92D050"/>
                </a:solidFill>
              </a:rPr>
              <a:t>(</a:t>
            </a:r>
          </a:p>
          <a:p>
            <a:r>
              <a:rPr lang="en-US" sz="1600" dirty="0">
                <a:solidFill>
                  <a:srgbClr val="92D050"/>
                </a:solidFill>
              </a:rPr>
              <a:t>	</a:t>
            </a:r>
            <a:r>
              <a:rPr lang="en-US" sz="1600" dirty="0" err="1">
                <a:solidFill>
                  <a:srgbClr val="92D050"/>
                </a:solidFill>
              </a:rPr>
              <a:t>signal_profile.congruence_status</a:t>
            </a:r>
            <a:r>
              <a:rPr lang="en-US" sz="1600" dirty="0">
                <a:solidFill>
                  <a:srgbClr val="92D050"/>
                </a:solidFill>
              </a:rPr>
              <a:t> == "Incongruent",</a:t>
            </a:r>
          </a:p>
          <a:p>
            <a:r>
              <a:rPr lang="en-US" sz="1600" dirty="0">
                <a:solidFill>
                  <a:srgbClr val="92D050"/>
                </a:solidFill>
              </a:rPr>
              <a:t>    </a:t>
            </a:r>
          </a:p>
          <a:p>
            <a:r>
              <a:rPr lang="en-US" sz="1600" dirty="0" err="1">
                <a:solidFill>
                  <a:srgbClr val="92D050"/>
                </a:solidFill>
              </a:rPr>
              <a:t>communicative_intent.primary_category</a:t>
            </a:r>
            <a:r>
              <a:rPr lang="en-US" sz="1600" dirty="0">
                <a:solidFill>
                  <a:srgbClr val="92D050"/>
                </a:solidFill>
              </a:rPr>
              <a:t> == "Affiliative",</a:t>
            </a:r>
          </a:p>
          <a:p>
            <a:r>
              <a:rPr lang="en-US" sz="1600" dirty="0">
                <a:solidFill>
                  <a:srgbClr val="92D050"/>
                </a:solidFill>
              </a:rPr>
              <a:t>    </a:t>
            </a:r>
            <a:r>
              <a:rPr lang="en-US" sz="1600" dirty="0" err="1">
                <a:solidFill>
                  <a:srgbClr val="92D050"/>
                </a:solidFill>
              </a:rPr>
              <a:t>communicative_intent.specific_strategy</a:t>
            </a:r>
            <a:r>
              <a:rPr lang="en-US" sz="1600" dirty="0">
                <a:solidFill>
                  <a:srgbClr val="92D050"/>
                </a:solidFill>
              </a:rPr>
              <a:t> == "Teasing" OR "Play”</a:t>
            </a:r>
          </a:p>
          <a:p>
            <a:endParaRPr lang="en-US" sz="1600" dirty="0">
              <a:solidFill>
                <a:srgbClr val="92D050"/>
              </a:solidFill>
            </a:endParaRPr>
          </a:p>
          <a:p>
            <a:r>
              <a:rPr lang="en-US" sz="1600" dirty="0">
                <a:solidFill>
                  <a:srgbClr val="92D050"/>
                </a:solidFill>
              </a:rPr>
              <a:t># Banter only works if Intimacy is High. If Intimacy is Low, it's just rude.</a:t>
            </a:r>
          </a:p>
          <a:p>
            <a:r>
              <a:rPr lang="en-US" sz="1600" dirty="0">
                <a:solidFill>
                  <a:srgbClr val="92D050"/>
                </a:solidFill>
              </a:rPr>
              <a:t>    </a:t>
            </a:r>
            <a:r>
              <a:rPr lang="en-US" sz="1600" dirty="0" err="1">
                <a:solidFill>
                  <a:srgbClr val="92D050"/>
                </a:solidFill>
              </a:rPr>
              <a:t>relationship_context.intimacy_level</a:t>
            </a:r>
            <a:r>
              <a:rPr lang="en-US" sz="1600" dirty="0">
                <a:solidFill>
                  <a:srgbClr val="92D050"/>
                </a:solidFill>
              </a:rPr>
              <a:t> == "Friend" OR "Intimate",</a:t>
            </a:r>
          </a:p>
          <a:p>
            <a:r>
              <a:rPr lang="en-US" sz="1600" dirty="0">
                <a:solidFill>
                  <a:srgbClr val="92D050"/>
                </a:solidFill>
              </a:rPr>
              <a:t>    </a:t>
            </a:r>
            <a:r>
              <a:rPr lang="en-US" sz="1600" dirty="0" err="1">
                <a:solidFill>
                  <a:srgbClr val="92D050"/>
                </a:solidFill>
              </a:rPr>
              <a:t>relationship_context.emotional_valence</a:t>
            </a:r>
            <a:r>
              <a:rPr lang="en-US" sz="1600" dirty="0">
                <a:solidFill>
                  <a:srgbClr val="92D050"/>
                </a:solidFill>
              </a:rPr>
              <a:t> == "Affiliative",</a:t>
            </a:r>
          </a:p>
          <a:p>
            <a:endParaRPr lang="en-US" sz="1600" dirty="0">
              <a:solidFill>
                <a:srgbClr val="92D050"/>
              </a:solidFill>
            </a:endParaRPr>
          </a:p>
          <a:p>
            <a:r>
              <a:rPr lang="en-US" sz="1600" dirty="0">
                <a:solidFill>
                  <a:srgbClr val="92D050"/>
                </a:solidFill>
              </a:rPr>
              <a:t># They feel "Joy" or "Affection".</a:t>
            </a:r>
          </a:p>
          <a:p>
            <a:r>
              <a:rPr lang="en-US" sz="1600" dirty="0">
                <a:solidFill>
                  <a:srgbClr val="92D050"/>
                </a:solidFill>
              </a:rPr>
              <a:t>    </a:t>
            </a:r>
            <a:r>
              <a:rPr lang="en-US" sz="1600" dirty="0" err="1">
                <a:solidFill>
                  <a:srgbClr val="92D050"/>
                </a:solidFill>
              </a:rPr>
              <a:t>emotional_state.authenticity.felt</a:t>
            </a:r>
            <a:r>
              <a:rPr lang="en-US" sz="1600" dirty="0">
                <a:solidFill>
                  <a:srgbClr val="92D050"/>
                </a:solidFill>
              </a:rPr>
              <a:t> == "Joy" OR "Affection",</a:t>
            </a:r>
          </a:p>
          <a:p>
            <a:r>
              <a:rPr lang="en-US" sz="1600" dirty="0">
                <a:solidFill>
                  <a:srgbClr val="92D050"/>
                </a:solidFill>
              </a:rPr>
              <a:t>)</a:t>
            </a:r>
          </a:p>
        </p:txBody>
      </p:sp>
    </p:spTree>
    <p:extLst>
      <p:ext uri="{BB962C8B-B14F-4D97-AF65-F5344CB8AC3E}">
        <p14:creationId xmlns:p14="http://schemas.microsoft.com/office/powerpoint/2010/main" val="32407071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34E40-2737-60AF-2064-BD84F7550F63}"/>
              </a:ext>
            </a:extLst>
          </p:cNvPr>
          <p:cNvSpPr>
            <a:spLocks noGrp="1"/>
          </p:cNvSpPr>
          <p:nvPr>
            <p:ph type="title"/>
          </p:nvPr>
        </p:nvSpPr>
        <p:spPr/>
        <p:txBody>
          <a:bodyPr/>
          <a:lstStyle/>
          <a:p>
            <a:endParaRPr lang="en-US" dirty="0"/>
          </a:p>
        </p:txBody>
      </p:sp>
      <p:pic>
        <p:nvPicPr>
          <p:cNvPr id="5" name="Content Placeholder 4" descr="A diagram of a person's perception&#10;&#10;AI-generated content may be incorrect.">
            <a:extLst>
              <a:ext uri="{FF2B5EF4-FFF2-40B4-BE49-F238E27FC236}">
                <a16:creationId xmlns:a16="http://schemas.microsoft.com/office/drawing/2014/main" id="{973D4DDA-FC51-8F28-191D-685A4D87EC00}"/>
              </a:ext>
            </a:extLst>
          </p:cNvPr>
          <p:cNvPicPr>
            <a:picLocks noGrp="1" noChangeAspect="1"/>
          </p:cNvPicPr>
          <p:nvPr>
            <p:ph idx="1"/>
          </p:nvPr>
        </p:nvPicPr>
        <p:blipFill>
          <a:blip r:embed="rId2"/>
          <a:stretch>
            <a:fillRect/>
          </a:stretch>
        </p:blipFill>
        <p:spPr>
          <a:xfrm>
            <a:off x="1340741" y="897940"/>
            <a:ext cx="9197391" cy="4592637"/>
          </a:xfrm>
        </p:spPr>
      </p:pic>
    </p:spTree>
    <p:extLst>
      <p:ext uri="{BB962C8B-B14F-4D97-AF65-F5344CB8AC3E}">
        <p14:creationId xmlns:p14="http://schemas.microsoft.com/office/powerpoint/2010/main" val="15109579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714BA3-DB0B-8E9F-A621-62994DCDAEC4}"/>
            </a:ext>
          </a:extLst>
        </p:cNvPr>
        <p:cNvGrpSpPr/>
        <p:nvPr/>
      </p:nvGrpSpPr>
      <p:grpSpPr>
        <a:xfrm>
          <a:off x="0" y="0"/>
          <a:ext cx="0" cy="0"/>
          <a:chOff x="0" y="0"/>
          <a:chExt cx="0" cy="0"/>
        </a:xfrm>
      </p:grpSpPr>
      <p:pic>
        <p:nvPicPr>
          <p:cNvPr id="4" name="Picture 3" descr="A diagram of a person's perception&#10;&#10;AI-generated content may be incorrect.">
            <a:extLst>
              <a:ext uri="{FF2B5EF4-FFF2-40B4-BE49-F238E27FC236}">
                <a16:creationId xmlns:a16="http://schemas.microsoft.com/office/drawing/2014/main" id="{AE9C9C58-E6B7-5F3A-7D96-6724580BB8B5}"/>
              </a:ext>
            </a:extLst>
          </p:cNvPr>
          <p:cNvPicPr>
            <a:picLocks noChangeAspect="1"/>
          </p:cNvPicPr>
          <p:nvPr/>
        </p:nvPicPr>
        <p:blipFill>
          <a:blip r:embed="rId2"/>
          <a:stretch>
            <a:fillRect/>
          </a:stretch>
        </p:blipFill>
        <p:spPr>
          <a:xfrm>
            <a:off x="684749" y="1186818"/>
            <a:ext cx="11243093" cy="4088397"/>
          </a:xfrm>
          <a:prstGeom prst="rect">
            <a:avLst/>
          </a:prstGeom>
        </p:spPr>
      </p:pic>
    </p:spTree>
    <p:extLst>
      <p:ext uri="{BB962C8B-B14F-4D97-AF65-F5344CB8AC3E}">
        <p14:creationId xmlns:p14="http://schemas.microsoft.com/office/powerpoint/2010/main" val="9013392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68C86E-37AF-7E3B-C300-D6AF26A44B40}"/>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68ABDE34-EFA2-C33C-5B45-1FDB7DD6D53B}"/>
              </a:ext>
            </a:extLst>
          </p:cNvPr>
          <p:cNvSpPr txBox="1"/>
          <p:nvPr/>
        </p:nvSpPr>
        <p:spPr>
          <a:xfrm>
            <a:off x="749177" y="653352"/>
            <a:ext cx="4473212" cy="369332"/>
          </a:xfrm>
          <a:prstGeom prst="rect">
            <a:avLst/>
          </a:prstGeom>
          <a:noFill/>
        </p:spPr>
        <p:txBody>
          <a:bodyPr wrap="none" rtlCol="0">
            <a:spAutoFit/>
          </a:bodyPr>
          <a:lstStyle/>
          <a:p>
            <a:r>
              <a:rPr lang="en-US" dirty="0"/>
              <a:t>Proof of Comprehension Completeness:</a:t>
            </a:r>
          </a:p>
        </p:txBody>
      </p:sp>
      <p:pic>
        <p:nvPicPr>
          <p:cNvPr id="2050" name="Picture 2">
            <a:extLst>
              <a:ext uri="{FF2B5EF4-FFF2-40B4-BE49-F238E27FC236}">
                <a16:creationId xmlns:a16="http://schemas.microsoft.com/office/drawing/2014/main" id="{B3C5A8AD-40F3-0791-EA77-F28FA7054B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177" y="1871257"/>
            <a:ext cx="2904087" cy="205312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CF6858F-EC8F-5C93-7C69-E6CAC03169B8}"/>
              </a:ext>
            </a:extLst>
          </p:cNvPr>
          <p:cNvSpPr txBox="1"/>
          <p:nvPr/>
        </p:nvSpPr>
        <p:spPr>
          <a:xfrm>
            <a:off x="749177" y="4153407"/>
            <a:ext cx="3137141" cy="307777"/>
          </a:xfrm>
          <a:prstGeom prst="rect">
            <a:avLst/>
          </a:prstGeom>
          <a:noFill/>
        </p:spPr>
        <p:txBody>
          <a:bodyPr wrap="none" rtlCol="0">
            <a:spAutoFit/>
          </a:bodyPr>
          <a:lstStyle/>
          <a:p>
            <a:r>
              <a:rPr lang="en-US" sz="1400" dirty="0"/>
              <a:t>Four causes by Aristotelian thought</a:t>
            </a:r>
          </a:p>
        </p:txBody>
      </p:sp>
      <p:sp>
        <p:nvSpPr>
          <p:cNvPr id="5" name="TextBox 4">
            <a:extLst>
              <a:ext uri="{FF2B5EF4-FFF2-40B4-BE49-F238E27FC236}">
                <a16:creationId xmlns:a16="http://schemas.microsoft.com/office/drawing/2014/main" id="{7EE73BF8-E128-2EDA-C672-0310537F72DD}"/>
              </a:ext>
            </a:extLst>
          </p:cNvPr>
          <p:cNvSpPr txBox="1"/>
          <p:nvPr/>
        </p:nvSpPr>
        <p:spPr>
          <a:xfrm>
            <a:off x="4143453" y="1742573"/>
            <a:ext cx="7628244" cy="2585323"/>
          </a:xfrm>
          <a:prstGeom prst="rect">
            <a:avLst/>
          </a:prstGeom>
          <a:noFill/>
        </p:spPr>
        <p:txBody>
          <a:bodyPr wrap="square" rtlCol="0">
            <a:spAutoFit/>
          </a:bodyPr>
          <a:lstStyle/>
          <a:p>
            <a:r>
              <a:rPr lang="en-US" b="1" dirty="0"/>
              <a:t>Formal</a:t>
            </a:r>
            <a:r>
              <a:rPr lang="en-US" dirty="0"/>
              <a:t>: The arrangement, shape, or set of rules that defines what the object is. (Normative Context)</a:t>
            </a:r>
          </a:p>
          <a:p>
            <a:endParaRPr lang="en-US" dirty="0"/>
          </a:p>
          <a:p>
            <a:r>
              <a:rPr lang="en-US" b="1" dirty="0"/>
              <a:t>Material</a:t>
            </a:r>
            <a:r>
              <a:rPr lang="en-US" dirty="0"/>
              <a:t>: The material cause of a change or movement. (Emotions)</a:t>
            </a:r>
          </a:p>
          <a:p>
            <a:endParaRPr lang="en-US" dirty="0"/>
          </a:p>
          <a:p>
            <a:r>
              <a:rPr lang="en-US" b="1" dirty="0"/>
              <a:t>Efficient</a:t>
            </a:r>
            <a:r>
              <a:rPr lang="en-US" dirty="0"/>
              <a:t>: The efficient or moving cause of a change or movement. (Relationships)</a:t>
            </a:r>
          </a:p>
          <a:p>
            <a:endParaRPr lang="en-US" dirty="0"/>
          </a:p>
          <a:p>
            <a:r>
              <a:rPr lang="en-US" b="1" dirty="0"/>
              <a:t>Final Cause</a:t>
            </a:r>
            <a:r>
              <a:rPr lang="en-US" dirty="0"/>
              <a:t>: The end, goal, or purpose (Telos). Communicative Intent</a:t>
            </a:r>
          </a:p>
        </p:txBody>
      </p:sp>
    </p:spTree>
    <p:extLst>
      <p:ext uri="{BB962C8B-B14F-4D97-AF65-F5344CB8AC3E}">
        <p14:creationId xmlns:p14="http://schemas.microsoft.com/office/powerpoint/2010/main" val="3353337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ABA01-1CE6-D182-A056-17EA65876E0D}"/>
              </a:ext>
            </a:extLst>
          </p:cNvPr>
          <p:cNvSpPr>
            <a:spLocks noGrp="1"/>
          </p:cNvSpPr>
          <p:nvPr>
            <p:ph type="title"/>
          </p:nvPr>
        </p:nvSpPr>
        <p:spPr/>
        <p:txBody>
          <a:bodyPr/>
          <a:lstStyle/>
          <a:p>
            <a:r>
              <a:rPr lang="en-US" dirty="0"/>
              <a:t>Military Briefing</a:t>
            </a:r>
          </a:p>
        </p:txBody>
      </p:sp>
      <p:pic>
        <p:nvPicPr>
          <p:cNvPr id="4" name="Online Media 3" descr="AVATAR (IMAX) | &quot;You're Not in Kansas Anymore, You're On Pandora&quot; - Quaritch Scene">
            <a:hlinkClick r:id="" action="ppaction://media"/>
            <a:extLst>
              <a:ext uri="{FF2B5EF4-FFF2-40B4-BE49-F238E27FC236}">
                <a16:creationId xmlns:a16="http://schemas.microsoft.com/office/drawing/2014/main" id="{9E19CCC4-5D6B-46C6-4325-34B8ADC32C66}"/>
              </a:ext>
            </a:extLst>
          </p:cNvPr>
          <p:cNvPicPr>
            <a:picLocks noGrp="1" noRot="1" noChangeAspect="1"/>
          </p:cNvPicPr>
          <p:nvPr>
            <p:ph idx="1"/>
            <a:videoFile r:link="rId1"/>
          </p:nvPr>
        </p:nvPicPr>
        <p:blipFill>
          <a:blip r:embed="rId3"/>
          <a:stretch>
            <a:fillRect/>
          </a:stretch>
        </p:blipFill>
        <p:spPr>
          <a:xfrm>
            <a:off x="612648" y="1573213"/>
            <a:ext cx="8128000" cy="4592637"/>
          </a:xfrm>
          <a:prstGeom prst="rect">
            <a:avLst/>
          </a:prstGeom>
        </p:spPr>
      </p:pic>
    </p:spTree>
    <p:extLst>
      <p:ext uri="{BB962C8B-B14F-4D97-AF65-F5344CB8AC3E}">
        <p14:creationId xmlns:p14="http://schemas.microsoft.com/office/powerpoint/2010/main" val="686860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A43789-52F9-3F7F-43D6-319D5DD8DB6A}"/>
              </a:ext>
            </a:extLst>
          </p:cNvPr>
          <p:cNvSpPr>
            <a:spLocks noGrp="1"/>
          </p:cNvSpPr>
          <p:nvPr>
            <p:ph idx="1"/>
          </p:nvPr>
        </p:nvSpPr>
        <p:spPr>
          <a:xfrm>
            <a:off x="769210" y="1048072"/>
            <a:ext cx="10653579" cy="5604187"/>
          </a:xfrm>
        </p:spPr>
        <p:txBody>
          <a:bodyPr>
            <a:noAutofit/>
          </a:bodyPr>
          <a:lstStyle/>
          <a:p>
            <a:pPr marL="0" indent="0">
              <a:buNone/>
            </a:pPr>
            <a:r>
              <a:rPr lang="en-US" sz="1100" dirty="0"/>
              <a:t>{</a:t>
            </a:r>
          </a:p>
          <a:p>
            <a:pPr marL="0" indent="0">
              <a:buNone/>
            </a:pPr>
            <a:r>
              <a:rPr lang="en-US" sz="1100" dirty="0"/>
              <a:t>”Comprehension": {</a:t>
            </a:r>
          </a:p>
          <a:p>
            <a:pPr marL="0" indent="0">
              <a:buNone/>
            </a:pPr>
            <a:r>
              <a:rPr lang="en-US" sz="1100" dirty="0"/>
              <a:t>	"1_social_normative_context": {</a:t>
            </a:r>
          </a:p>
          <a:p>
            <a:pPr marL="0" indent="0">
              <a:buNone/>
            </a:pPr>
            <a:r>
              <a:rPr lang="en-US" sz="1100" dirty="0"/>
              <a:t>      		”Size": ”Large Group",</a:t>
            </a:r>
          </a:p>
          <a:p>
            <a:pPr marL="0" indent="0">
              <a:buNone/>
            </a:pPr>
            <a:r>
              <a:rPr lang="en-US" sz="1100" dirty="0"/>
              <a:t>		"permeability": "Private”,</a:t>
            </a:r>
          </a:p>
          <a:p>
            <a:pPr marL="0" indent="0">
              <a:buNone/>
            </a:pPr>
            <a:r>
              <a:rPr lang="en-US" sz="1100" dirty="0"/>
              <a:t>		 "</a:t>
            </a:r>
            <a:r>
              <a:rPr lang="en-US" sz="1100" dirty="0" err="1"/>
              <a:t>cultural_framework</a:t>
            </a:r>
            <a:r>
              <a:rPr lang="en-US" sz="1100" dirty="0"/>
              <a:t>": "High Context",</a:t>
            </a:r>
          </a:p>
          <a:p>
            <a:pPr marL="0" indent="0">
              <a:buNone/>
            </a:pPr>
            <a:r>
              <a:rPr lang="en-US" sz="1100" dirty="0"/>
              <a:t>     		 "rules": [</a:t>
            </a:r>
          </a:p>
          <a:p>
            <a:pPr marL="0" indent="0">
              <a:buNone/>
            </a:pPr>
            <a:r>
              <a:rPr lang="en-US" sz="1100" dirty="0"/>
              <a:t>        			"Silence from audience",</a:t>
            </a:r>
          </a:p>
          <a:p>
            <a:pPr marL="0" indent="0">
              <a:buNone/>
            </a:pPr>
            <a:r>
              <a:rPr lang="en-US" sz="1100" dirty="0"/>
              <a:t>      			"Rigid attention",</a:t>
            </a:r>
          </a:p>
          <a:p>
            <a:pPr marL="0" indent="0">
              <a:buNone/>
            </a:pPr>
            <a:r>
              <a:rPr lang="en-US" sz="1100" dirty="0"/>
              <a:t>        			"No interruption allowed"</a:t>
            </a:r>
          </a:p>
          <a:p>
            <a:pPr marL="0" indent="0">
              <a:buNone/>
            </a:pPr>
            <a:r>
              <a:rPr lang="en-US" sz="1100" dirty="0"/>
              <a:t>      		]</a:t>
            </a:r>
          </a:p>
          <a:p>
            <a:pPr marL="0" indent="0">
              <a:buNone/>
            </a:pPr>
            <a:r>
              <a:rPr lang="en-US" sz="1100" dirty="0"/>
              <a:t>    	},</a:t>
            </a:r>
          </a:p>
          <a:p>
            <a:pPr marL="0" indent="0">
              <a:buNone/>
            </a:pPr>
            <a:r>
              <a:rPr lang="en-US" sz="1100" dirty="0"/>
              <a:t>    "2_relationship_power_dynamics": {</a:t>
            </a:r>
          </a:p>
          <a:p>
            <a:pPr marL="0" indent="0">
              <a:buNone/>
            </a:pPr>
            <a:r>
              <a:rPr lang="en-US" sz="1100" dirty="0"/>
              <a:t>      "</a:t>
            </a:r>
            <a:r>
              <a:rPr lang="en-US" sz="1100" dirty="0" err="1"/>
              <a:t>power_distance</a:t>
            </a:r>
            <a:r>
              <a:rPr lang="en-US" sz="1100" dirty="0"/>
              <a:t>": "Extreme Asymmetry",</a:t>
            </a:r>
          </a:p>
          <a:p>
            <a:pPr marL="0" indent="0">
              <a:buNone/>
            </a:pPr>
            <a:r>
              <a:rPr lang="en-US" sz="1100" dirty="0"/>
              <a:t>      "</a:t>
            </a:r>
            <a:r>
              <a:rPr lang="en-US" sz="1100" dirty="0" err="1"/>
              <a:t>hierarchy_type</a:t>
            </a:r>
            <a:r>
              <a:rPr lang="en-US" sz="1100" dirty="0"/>
              <a:t>": "Formal Command Structure",</a:t>
            </a:r>
          </a:p>
          <a:p>
            <a:pPr marL="0" indent="0">
              <a:buNone/>
            </a:pPr>
            <a:r>
              <a:rPr lang="en-US" sz="1100" dirty="0"/>
              <a:t>      "</a:t>
            </a:r>
            <a:r>
              <a:rPr lang="en-US" sz="1100" dirty="0" err="1"/>
              <a:t>dominance_vector</a:t>
            </a:r>
            <a:r>
              <a:rPr lang="en-US" sz="1100" dirty="0"/>
              <a:t>": "Speaker &gt; Audience (Absolute)",</a:t>
            </a:r>
          </a:p>
          <a:p>
            <a:pPr marL="0" indent="0">
              <a:buNone/>
            </a:pPr>
            <a:r>
              <a:rPr lang="en-US" sz="1100" dirty="0"/>
              <a:t>      "</a:t>
            </a:r>
            <a:r>
              <a:rPr lang="en-US" sz="1100" dirty="0" err="1"/>
              <a:t>intimacy_level</a:t>
            </a:r>
            <a:r>
              <a:rPr lang="en-US" sz="1100" dirty="0"/>
              <a:t>": "Professional / Distant",</a:t>
            </a:r>
          </a:p>
          <a:p>
            <a:pPr marL="0" indent="0">
              <a:buNone/>
            </a:pPr>
            <a:r>
              <a:rPr lang="en-US" sz="1100" dirty="0"/>
              <a:t>      "</a:t>
            </a:r>
            <a:r>
              <a:rPr lang="en-US" sz="1100" dirty="0" err="1"/>
              <a:t>interaction_flow</a:t>
            </a:r>
            <a:r>
              <a:rPr lang="en-US" sz="1100" dirty="0"/>
              <a:t>": "One-to-Many (Unidirectional)"</a:t>
            </a:r>
          </a:p>
          <a:p>
            <a:pPr marL="0" indent="0">
              <a:buNone/>
            </a:pPr>
            <a:r>
              <a:rPr lang="en-US" sz="1100" dirty="0"/>
              <a:t>    },</a:t>
            </a:r>
          </a:p>
          <a:p>
            <a:pPr marL="0" indent="0">
              <a:buNone/>
            </a:pPr>
            <a:r>
              <a:rPr lang="en-US" sz="1100" dirty="0"/>
              <a:t>    "3_emotional_state": {</a:t>
            </a:r>
          </a:p>
          <a:p>
            <a:pPr marL="0" indent="0">
              <a:buNone/>
            </a:pPr>
            <a:r>
              <a:rPr lang="en-US" sz="1100" dirty="0"/>
              <a:t>      "</a:t>
            </a:r>
            <a:r>
              <a:rPr lang="en-US" sz="1100" dirty="0" err="1"/>
              <a:t>displayed_emotion</a:t>
            </a:r>
            <a:r>
              <a:rPr lang="en-US" sz="1100" dirty="0"/>
              <a:t>": {</a:t>
            </a:r>
          </a:p>
          <a:p>
            <a:pPr marL="0" indent="0">
              <a:buNone/>
            </a:pPr>
            <a:r>
              <a:rPr lang="en-US" sz="1100" dirty="0"/>
              <a:t>        "valence": "Neutral/Serious",</a:t>
            </a:r>
          </a:p>
          <a:p>
            <a:pPr marL="0" indent="0">
              <a:buNone/>
            </a:pPr>
            <a:r>
              <a:rPr lang="en-US" sz="1100" dirty="0"/>
              <a:t>        "arousal": "Controlled (High Focus)",</a:t>
            </a:r>
          </a:p>
          <a:p>
            <a:pPr marL="0" indent="0">
              <a:buNone/>
            </a:pPr>
            <a:r>
              <a:rPr lang="en-US" sz="1100" dirty="0"/>
              <a:t>        "dominance": "High"</a:t>
            </a:r>
          </a:p>
          <a:p>
            <a:pPr marL="0" indent="0">
              <a:buNone/>
            </a:pPr>
            <a:r>
              <a:rPr lang="en-US" sz="1100" dirty="0"/>
              <a:t>      },</a:t>
            </a:r>
          </a:p>
          <a:p>
            <a:pPr marL="0" indent="0">
              <a:buNone/>
            </a:pPr>
            <a:r>
              <a:rPr lang="en-US" sz="1100" dirty="0"/>
              <a:t>      "</a:t>
            </a:r>
            <a:r>
              <a:rPr lang="en-US" sz="1100" dirty="0" err="1"/>
              <a:t>authenticity_check</a:t>
            </a:r>
            <a:r>
              <a:rPr lang="en-US" sz="1100" dirty="0"/>
              <a:t>": {</a:t>
            </a:r>
          </a:p>
          <a:p>
            <a:pPr marL="0" indent="0">
              <a:buNone/>
            </a:pPr>
            <a:r>
              <a:rPr lang="en-US" sz="1100" dirty="0"/>
              <a:t>        "status": "Masking",</a:t>
            </a:r>
          </a:p>
          <a:p>
            <a:pPr marL="0" indent="0">
              <a:buNone/>
            </a:pPr>
            <a:r>
              <a:rPr lang="en-US" sz="1100" dirty="0"/>
              <a:t>        "reason": "Command Presence (Suppressing vulnerability or doubt)"</a:t>
            </a:r>
          </a:p>
          <a:p>
            <a:pPr marL="0" indent="0">
              <a:buNone/>
            </a:pPr>
            <a:r>
              <a:rPr lang="en-US" sz="1100" dirty="0"/>
              <a:t>      }</a:t>
            </a:r>
          </a:p>
          <a:p>
            <a:pPr marL="0" indent="0">
              <a:buNone/>
            </a:pPr>
            <a:r>
              <a:rPr lang="en-US" sz="1100" dirty="0"/>
              <a:t>    },</a:t>
            </a:r>
          </a:p>
          <a:p>
            <a:pPr marL="0" indent="0">
              <a:buNone/>
            </a:pPr>
            <a:r>
              <a:rPr lang="en-US" sz="1100" dirty="0"/>
              <a:t>    "4_communicative_intent": {</a:t>
            </a:r>
          </a:p>
          <a:p>
            <a:pPr marL="0" indent="0">
              <a:buNone/>
            </a:pPr>
            <a:r>
              <a:rPr lang="en-US" sz="1100" dirty="0"/>
              <a:t>      "</a:t>
            </a:r>
            <a:r>
              <a:rPr lang="en-US" sz="1100" dirty="0" err="1"/>
              <a:t>primary_category</a:t>
            </a:r>
            <a:r>
              <a:rPr lang="en-US" sz="1100" dirty="0"/>
              <a:t>": "Regulatory",</a:t>
            </a:r>
          </a:p>
          <a:p>
            <a:pPr marL="0" indent="0">
              <a:buNone/>
            </a:pPr>
            <a:r>
              <a:rPr lang="en-US" sz="1100" dirty="0"/>
              <a:t>      "</a:t>
            </a:r>
            <a:r>
              <a:rPr lang="en-US" sz="1100" dirty="0" err="1"/>
              <a:t>secondary_category</a:t>
            </a:r>
            <a:r>
              <a:rPr lang="en-US" sz="1100" dirty="0"/>
              <a:t>": "Inspirational (Affiliative-Abstract)",</a:t>
            </a:r>
          </a:p>
          <a:p>
            <a:pPr marL="0" indent="0">
              <a:buNone/>
            </a:pPr>
            <a:r>
              <a:rPr lang="en-US" sz="1100" dirty="0"/>
              <a:t>      "</a:t>
            </a:r>
            <a:r>
              <a:rPr lang="en-US" sz="1100" dirty="0" err="1"/>
              <a:t>specific_goal</a:t>
            </a:r>
            <a:r>
              <a:rPr lang="en-US" sz="1100" dirty="0"/>
              <a:t>": "Enforce compliance and boost unit cohesion",</a:t>
            </a:r>
          </a:p>
          <a:p>
            <a:pPr marL="0" indent="0">
              <a:buNone/>
            </a:pPr>
            <a:r>
              <a:rPr lang="en-US" sz="1100" dirty="0"/>
              <a:t>      "</a:t>
            </a:r>
            <a:r>
              <a:rPr lang="en-US" sz="1100" dirty="0" err="1"/>
              <a:t>illocutionary_force</a:t>
            </a:r>
            <a:r>
              <a:rPr lang="en-US" sz="1100" dirty="0"/>
              <a:t>": "Command / Directive"</a:t>
            </a:r>
          </a:p>
          <a:p>
            <a:pPr marL="0" indent="0">
              <a:buNone/>
            </a:pPr>
            <a:r>
              <a:rPr lang="en-US" sz="1100" dirty="0"/>
              <a:t>    }</a:t>
            </a:r>
          </a:p>
          <a:p>
            <a:pPr marL="0" indent="0">
              <a:buNone/>
            </a:pPr>
            <a:r>
              <a:rPr lang="en-US" sz="1100" dirty="0"/>
              <a:t>  },</a:t>
            </a:r>
          </a:p>
          <a:p>
            <a:pPr marL="0" indent="0">
              <a:buNone/>
            </a:pPr>
            <a:r>
              <a:rPr lang="en-US" sz="1100" dirty="0"/>
              <a:t>  "</a:t>
            </a:r>
            <a:r>
              <a:rPr lang="en-US" sz="1100" dirty="0" err="1"/>
              <a:t>causal_reasoning_layer</a:t>
            </a:r>
            <a:r>
              <a:rPr lang="en-US" sz="1100" dirty="0"/>
              <a:t>": {</a:t>
            </a:r>
          </a:p>
          <a:p>
            <a:pPr marL="0" indent="0">
              <a:buNone/>
            </a:pPr>
            <a:r>
              <a:rPr lang="en-US" sz="1100" dirty="0"/>
              <a:t>    "</a:t>
            </a:r>
            <a:r>
              <a:rPr lang="en-US" sz="1100" dirty="0" err="1"/>
              <a:t>emotional_causality</a:t>
            </a:r>
            <a:r>
              <a:rPr lang="en-US" sz="1100" dirty="0"/>
              <a:t>": {</a:t>
            </a:r>
          </a:p>
          <a:p>
            <a:pPr marL="0" indent="0">
              <a:buNone/>
            </a:pPr>
            <a:r>
              <a:rPr lang="en-US" sz="1100" dirty="0"/>
              <a:t>      "trigger": "Mission Criticality / Duty",</a:t>
            </a:r>
          </a:p>
          <a:p>
            <a:pPr marL="0" indent="0">
              <a:buNone/>
            </a:pPr>
            <a:r>
              <a:rPr lang="en-US" sz="1100" dirty="0"/>
              <a:t>      "logic": "The gravity of the situation necessitates a suppression of personal emotion in favor of professional stoicism."</a:t>
            </a:r>
          </a:p>
          <a:p>
            <a:pPr marL="0" indent="0">
              <a:buNone/>
            </a:pPr>
            <a:r>
              <a:rPr lang="en-US" sz="1100" dirty="0"/>
              <a:t>    },</a:t>
            </a:r>
          </a:p>
          <a:p>
            <a:pPr marL="0" indent="0">
              <a:buNone/>
            </a:pPr>
            <a:r>
              <a:rPr lang="en-US" sz="1100" dirty="0"/>
              <a:t>    "</a:t>
            </a:r>
            <a:r>
              <a:rPr lang="en-US" sz="1100" dirty="0" err="1"/>
              <a:t>relational_causality</a:t>
            </a:r>
            <a:r>
              <a:rPr lang="en-US" sz="1100" dirty="0"/>
              <a:t>": {</a:t>
            </a:r>
          </a:p>
          <a:p>
            <a:pPr marL="0" indent="0">
              <a:buNone/>
            </a:pPr>
            <a:r>
              <a:rPr lang="en-US" sz="1100" dirty="0"/>
              <a:t>      "</a:t>
            </a:r>
            <a:r>
              <a:rPr lang="en-US" sz="1100" dirty="0" err="1"/>
              <a:t>state_maintenance</a:t>
            </a:r>
            <a:r>
              <a:rPr lang="en-US" sz="1100" dirty="0"/>
              <a:t>": "Reinforcement",</a:t>
            </a:r>
          </a:p>
          <a:p>
            <a:pPr marL="0" indent="0">
              <a:buNone/>
            </a:pPr>
            <a:r>
              <a:rPr lang="en-US" sz="1100" dirty="0"/>
              <a:t>      "logic": "The act of orating from a podium reinforces the existing hierarchy and confirms the General's status as the Efficient Cause (Leader)."</a:t>
            </a:r>
          </a:p>
          <a:p>
            <a:pPr marL="0" indent="0">
              <a:buNone/>
            </a:pPr>
            <a:r>
              <a:rPr lang="en-US" sz="1100" dirty="0"/>
              <a:t>    }</a:t>
            </a:r>
          </a:p>
          <a:p>
            <a:pPr marL="0" indent="0">
              <a:buNone/>
            </a:pPr>
            <a:r>
              <a:rPr lang="en-US" sz="1100" dirty="0"/>
              <a:t>  }</a:t>
            </a:r>
          </a:p>
          <a:p>
            <a:pPr marL="0" indent="0">
              <a:buNone/>
            </a:pPr>
            <a:r>
              <a:rPr lang="en-US" sz="1100" dirty="0"/>
              <a:t>}</a:t>
            </a:r>
          </a:p>
        </p:txBody>
      </p:sp>
      <p:sp>
        <p:nvSpPr>
          <p:cNvPr id="4" name="TextBox 3">
            <a:extLst>
              <a:ext uri="{FF2B5EF4-FFF2-40B4-BE49-F238E27FC236}">
                <a16:creationId xmlns:a16="http://schemas.microsoft.com/office/drawing/2014/main" id="{E849E06D-F819-2CDF-BD49-383318CE7DAB}"/>
              </a:ext>
            </a:extLst>
          </p:cNvPr>
          <p:cNvSpPr txBox="1"/>
          <p:nvPr/>
        </p:nvSpPr>
        <p:spPr>
          <a:xfrm>
            <a:off x="763464" y="548640"/>
            <a:ext cx="4574394" cy="369332"/>
          </a:xfrm>
          <a:prstGeom prst="rect">
            <a:avLst/>
          </a:prstGeom>
          <a:noFill/>
        </p:spPr>
        <p:txBody>
          <a:bodyPr wrap="none" rtlCol="0">
            <a:spAutoFit/>
          </a:bodyPr>
          <a:lstStyle/>
          <a:p>
            <a:r>
              <a:rPr lang="en-US" dirty="0"/>
              <a:t>Using </a:t>
            </a:r>
            <a:r>
              <a:rPr lang="en-US" dirty="0" err="1"/>
              <a:t>LangChain</a:t>
            </a:r>
            <a:r>
              <a:rPr lang="en-US" dirty="0"/>
              <a:t> for Structured Outputs</a:t>
            </a:r>
          </a:p>
        </p:txBody>
      </p:sp>
    </p:spTree>
    <p:extLst>
      <p:ext uri="{BB962C8B-B14F-4D97-AF65-F5344CB8AC3E}">
        <p14:creationId xmlns:p14="http://schemas.microsoft.com/office/powerpoint/2010/main" val="1443761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39 Ultimate Character Design Tips | 21 Draw">
            <a:extLst>
              <a:ext uri="{FF2B5EF4-FFF2-40B4-BE49-F238E27FC236}">
                <a16:creationId xmlns:a16="http://schemas.microsoft.com/office/drawing/2014/main" id="{A6E92E86-8EAF-0C78-8546-CF6CBEF3D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285" y="1225642"/>
            <a:ext cx="2979633" cy="440671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60CFFE2-894B-FA0D-7E9B-7CCB6DCE8745}"/>
              </a:ext>
            </a:extLst>
          </p:cNvPr>
          <p:cNvSpPr txBox="1"/>
          <p:nvPr/>
        </p:nvSpPr>
        <p:spPr>
          <a:xfrm>
            <a:off x="3552918" y="3110230"/>
            <a:ext cx="6890493" cy="1200329"/>
          </a:xfrm>
          <a:prstGeom prst="rect">
            <a:avLst/>
          </a:prstGeom>
          <a:noFill/>
        </p:spPr>
        <p:txBody>
          <a:bodyPr wrap="square" rtlCol="0">
            <a:spAutoFit/>
          </a:bodyPr>
          <a:lstStyle/>
          <a:p>
            <a:r>
              <a:rPr lang="en-US" sz="2400" b="1" u="sng" dirty="0">
                <a:solidFill>
                  <a:srgbClr val="FFC000"/>
                </a:solidFill>
              </a:rPr>
              <a:t>Personality</a:t>
            </a:r>
            <a:r>
              <a:rPr lang="en-US" sz="2400" b="1" dirty="0">
                <a:solidFill>
                  <a:srgbClr val="FFC000"/>
                </a:solidFill>
              </a:rPr>
              <a:t>, </a:t>
            </a:r>
            <a:r>
              <a:rPr lang="en-US" sz="2400" b="1" dirty="0">
                <a:solidFill>
                  <a:schemeClr val="accent1">
                    <a:lumMod val="75000"/>
                  </a:schemeClr>
                </a:solidFill>
              </a:rPr>
              <a:t>Intentions &amp; Stance, </a:t>
            </a:r>
            <a:r>
              <a:rPr lang="en-US" sz="2400" b="1" dirty="0">
                <a:solidFill>
                  <a:schemeClr val="accent1">
                    <a:lumMod val="60000"/>
                    <a:lumOff val="40000"/>
                  </a:schemeClr>
                </a:solidFill>
              </a:rPr>
              <a:t>Relationships,</a:t>
            </a:r>
            <a:r>
              <a:rPr lang="en-US" sz="2400" b="1" dirty="0">
                <a:solidFill>
                  <a:srgbClr val="FF0000"/>
                </a:solidFill>
              </a:rPr>
              <a:t> Emotions</a:t>
            </a:r>
            <a:r>
              <a:rPr lang="en-US" sz="2400" b="1" dirty="0">
                <a:solidFill>
                  <a:schemeClr val="accent1">
                    <a:lumMod val="60000"/>
                    <a:lumOff val="40000"/>
                  </a:schemeClr>
                </a:solidFill>
              </a:rPr>
              <a:t>  </a:t>
            </a:r>
            <a:endParaRPr lang="en-US" sz="2400" b="1" dirty="0">
              <a:solidFill>
                <a:schemeClr val="accent1">
                  <a:lumMod val="75000"/>
                </a:schemeClr>
              </a:solidFill>
            </a:endParaRPr>
          </a:p>
          <a:p>
            <a:endParaRPr lang="en-US" sz="2400" b="1" dirty="0">
              <a:solidFill>
                <a:schemeClr val="accent1">
                  <a:lumMod val="75000"/>
                </a:schemeClr>
              </a:solidFill>
            </a:endParaRPr>
          </a:p>
        </p:txBody>
      </p:sp>
      <p:sp>
        <p:nvSpPr>
          <p:cNvPr id="7" name="TextBox 6">
            <a:extLst>
              <a:ext uri="{FF2B5EF4-FFF2-40B4-BE49-F238E27FC236}">
                <a16:creationId xmlns:a16="http://schemas.microsoft.com/office/drawing/2014/main" id="{480599C8-C2A4-18C0-75FD-FEC0ED2FA39D}"/>
              </a:ext>
            </a:extLst>
          </p:cNvPr>
          <p:cNvSpPr txBox="1"/>
          <p:nvPr/>
        </p:nvSpPr>
        <p:spPr>
          <a:xfrm>
            <a:off x="3406664" y="5170692"/>
            <a:ext cx="5378672" cy="461665"/>
          </a:xfrm>
          <a:prstGeom prst="rect">
            <a:avLst/>
          </a:prstGeom>
          <a:noFill/>
        </p:spPr>
        <p:txBody>
          <a:bodyPr wrap="square" rtlCol="0">
            <a:spAutoFit/>
          </a:bodyPr>
          <a:lstStyle/>
          <a:p>
            <a:r>
              <a:rPr lang="en-US" sz="2400" b="1" dirty="0">
                <a:solidFill>
                  <a:schemeClr val="bg1">
                    <a:lumMod val="65000"/>
                  </a:schemeClr>
                </a:solidFill>
              </a:rPr>
              <a:t>Visual/Audio/Textual Signals</a:t>
            </a:r>
          </a:p>
        </p:txBody>
      </p:sp>
      <p:sp>
        <p:nvSpPr>
          <p:cNvPr id="8" name="TextBox 7">
            <a:extLst>
              <a:ext uri="{FF2B5EF4-FFF2-40B4-BE49-F238E27FC236}">
                <a16:creationId xmlns:a16="http://schemas.microsoft.com/office/drawing/2014/main" id="{F7A7E238-E385-D750-3E64-1E8D98C6B1D5}"/>
              </a:ext>
            </a:extLst>
          </p:cNvPr>
          <p:cNvSpPr txBox="1"/>
          <p:nvPr/>
        </p:nvSpPr>
        <p:spPr>
          <a:xfrm>
            <a:off x="3552918" y="1788433"/>
            <a:ext cx="3242518" cy="461665"/>
          </a:xfrm>
          <a:prstGeom prst="rect">
            <a:avLst/>
          </a:prstGeom>
          <a:noFill/>
        </p:spPr>
        <p:txBody>
          <a:bodyPr wrap="square" rtlCol="0">
            <a:spAutoFit/>
          </a:bodyPr>
          <a:lstStyle/>
          <a:p>
            <a:r>
              <a:rPr lang="en-US" sz="2400" b="1" dirty="0">
                <a:solidFill>
                  <a:srgbClr val="7030A0"/>
                </a:solidFill>
              </a:rPr>
              <a:t>Actions/Reactions</a:t>
            </a:r>
          </a:p>
        </p:txBody>
      </p:sp>
    </p:spTree>
    <p:extLst>
      <p:ext uri="{BB962C8B-B14F-4D97-AF65-F5344CB8AC3E}">
        <p14:creationId xmlns:p14="http://schemas.microsoft.com/office/powerpoint/2010/main" val="4260478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4D27876-614E-CCD5-5142-A650DBF0B0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nline Media 3" descr="The Big Bang Theory (2007) s02e19 - Sarcasm (with english subtitles)">
            <a:hlinkClick r:id="" action="ppaction://media"/>
            <a:extLst>
              <a:ext uri="{FF2B5EF4-FFF2-40B4-BE49-F238E27FC236}">
                <a16:creationId xmlns:a16="http://schemas.microsoft.com/office/drawing/2014/main" id="{5CAF19ED-B879-5B99-3B0B-8109E99E6B3D}"/>
              </a:ext>
            </a:extLst>
          </p:cNvPr>
          <p:cNvPicPr>
            <a:picLocks noGrp="1" noRot="1" noChangeAspect="1"/>
          </p:cNvPicPr>
          <p:nvPr>
            <p:ph idx="1"/>
            <a:videoFile r:link="rId1"/>
          </p:nvPr>
        </p:nvPicPr>
        <p:blipFill>
          <a:blip r:embed="rId3"/>
          <a:stretch>
            <a:fillRect/>
          </a:stretch>
        </p:blipFill>
        <p:spPr>
          <a:xfrm>
            <a:off x="515502" y="315510"/>
            <a:ext cx="5837172" cy="3298003"/>
          </a:xfrm>
          <a:prstGeom prst="rect">
            <a:avLst/>
          </a:prstGeom>
        </p:spPr>
      </p:pic>
      <p:sp>
        <p:nvSpPr>
          <p:cNvPr id="3" name="Content Placeholder 2">
            <a:extLst>
              <a:ext uri="{FF2B5EF4-FFF2-40B4-BE49-F238E27FC236}">
                <a16:creationId xmlns:a16="http://schemas.microsoft.com/office/drawing/2014/main" id="{18AEB3D6-0EB1-510A-F731-51B859F227F9}"/>
              </a:ext>
            </a:extLst>
          </p:cNvPr>
          <p:cNvSpPr txBox="1">
            <a:spLocks/>
          </p:cNvSpPr>
          <p:nvPr/>
        </p:nvSpPr>
        <p:spPr>
          <a:xfrm>
            <a:off x="515503" y="3752452"/>
            <a:ext cx="5373669" cy="66976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Which signals are present in the clip?</a:t>
            </a:r>
          </a:p>
        </p:txBody>
      </p:sp>
      <p:sp>
        <p:nvSpPr>
          <p:cNvPr id="7" name="TextBox 6">
            <a:extLst>
              <a:ext uri="{FF2B5EF4-FFF2-40B4-BE49-F238E27FC236}">
                <a16:creationId xmlns:a16="http://schemas.microsoft.com/office/drawing/2014/main" id="{361F44E5-392D-688D-54E1-3E390412CCE5}"/>
              </a:ext>
            </a:extLst>
          </p:cNvPr>
          <p:cNvSpPr txBox="1"/>
          <p:nvPr/>
        </p:nvSpPr>
        <p:spPr>
          <a:xfrm>
            <a:off x="515503" y="4237549"/>
            <a:ext cx="6566669" cy="369332"/>
          </a:xfrm>
          <a:prstGeom prst="rect">
            <a:avLst/>
          </a:prstGeom>
          <a:noFill/>
        </p:spPr>
        <p:txBody>
          <a:bodyPr wrap="none" rtlCol="0">
            <a:spAutoFit/>
          </a:bodyPr>
          <a:lstStyle/>
          <a:p>
            <a:r>
              <a:rPr lang="en-US" dirty="0"/>
              <a:t>1. The woman avoids eye contact and gazes blankly forward</a:t>
            </a:r>
          </a:p>
        </p:txBody>
      </p:sp>
      <p:sp>
        <p:nvSpPr>
          <p:cNvPr id="10" name="TextBox 9">
            <a:extLst>
              <a:ext uri="{FF2B5EF4-FFF2-40B4-BE49-F238E27FC236}">
                <a16:creationId xmlns:a16="http://schemas.microsoft.com/office/drawing/2014/main" id="{B3A5B624-DEE5-51B7-00B3-F02CDC6AB054}"/>
              </a:ext>
            </a:extLst>
          </p:cNvPr>
          <p:cNvSpPr txBox="1"/>
          <p:nvPr/>
        </p:nvSpPr>
        <p:spPr>
          <a:xfrm>
            <a:off x="515503" y="4606881"/>
            <a:ext cx="8619219" cy="369332"/>
          </a:xfrm>
          <a:prstGeom prst="rect">
            <a:avLst/>
          </a:prstGeom>
          <a:noFill/>
        </p:spPr>
        <p:txBody>
          <a:bodyPr wrap="none" rtlCol="0">
            <a:spAutoFit/>
          </a:bodyPr>
          <a:lstStyle/>
          <a:p>
            <a:r>
              <a:rPr lang="en-US" dirty="0"/>
              <a:t>2. The man’s gaze towards the woman can be described as neutral observance</a:t>
            </a:r>
          </a:p>
        </p:txBody>
      </p:sp>
      <p:sp>
        <p:nvSpPr>
          <p:cNvPr id="16" name="TextBox 15">
            <a:extLst>
              <a:ext uri="{FF2B5EF4-FFF2-40B4-BE49-F238E27FC236}">
                <a16:creationId xmlns:a16="http://schemas.microsoft.com/office/drawing/2014/main" id="{33EF3A42-F830-DB1D-06E1-56A20F1B5352}"/>
              </a:ext>
            </a:extLst>
          </p:cNvPr>
          <p:cNvSpPr txBox="1"/>
          <p:nvPr/>
        </p:nvSpPr>
        <p:spPr>
          <a:xfrm>
            <a:off x="515502" y="5010905"/>
            <a:ext cx="7705123" cy="369332"/>
          </a:xfrm>
          <a:prstGeom prst="rect">
            <a:avLst/>
          </a:prstGeom>
          <a:noFill/>
        </p:spPr>
        <p:txBody>
          <a:bodyPr wrap="none" rtlCol="0">
            <a:spAutoFit/>
          </a:bodyPr>
          <a:lstStyle/>
          <a:p>
            <a:r>
              <a:rPr lang="en-US" dirty="0"/>
              <a:t>3. The man and woman sit on a couch as they lean towards each other</a:t>
            </a:r>
          </a:p>
        </p:txBody>
      </p:sp>
      <p:sp>
        <p:nvSpPr>
          <p:cNvPr id="17" name="TextBox 16">
            <a:extLst>
              <a:ext uri="{FF2B5EF4-FFF2-40B4-BE49-F238E27FC236}">
                <a16:creationId xmlns:a16="http://schemas.microsoft.com/office/drawing/2014/main" id="{2D0EA071-0F4A-B4E4-6F5E-643094DFABE9}"/>
              </a:ext>
            </a:extLst>
          </p:cNvPr>
          <p:cNvSpPr txBox="1"/>
          <p:nvPr/>
        </p:nvSpPr>
        <p:spPr>
          <a:xfrm>
            <a:off x="515502" y="5406718"/>
            <a:ext cx="6841772" cy="369332"/>
          </a:xfrm>
          <a:prstGeom prst="rect">
            <a:avLst/>
          </a:prstGeom>
          <a:noFill/>
        </p:spPr>
        <p:txBody>
          <a:bodyPr wrap="square" rtlCol="0">
            <a:spAutoFit/>
          </a:bodyPr>
          <a:lstStyle/>
          <a:p>
            <a:r>
              <a:rPr lang="en-US" dirty="0"/>
              <a:t>4.  The man appears annoyed and defeated </a:t>
            </a:r>
          </a:p>
        </p:txBody>
      </p:sp>
      <p:sp>
        <p:nvSpPr>
          <p:cNvPr id="18" name="TextBox 17">
            <a:extLst>
              <a:ext uri="{FF2B5EF4-FFF2-40B4-BE49-F238E27FC236}">
                <a16:creationId xmlns:a16="http://schemas.microsoft.com/office/drawing/2014/main" id="{1A51F32B-FCEE-BE6D-607C-725B9ABDB680}"/>
              </a:ext>
            </a:extLst>
          </p:cNvPr>
          <p:cNvSpPr txBox="1"/>
          <p:nvPr/>
        </p:nvSpPr>
        <p:spPr>
          <a:xfrm>
            <a:off x="7632087" y="1154590"/>
            <a:ext cx="4132698" cy="646331"/>
          </a:xfrm>
          <a:prstGeom prst="rect">
            <a:avLst/>
          </a:prstGeom>
          <a:noFill/>
        </p:spPr>
        <p:txBody>
          <a:bodyPr wrap="square" rtlCol="0">
            <a:spAutoFit/>
          </a:bodyPr>
          <a:lstStyle/>
          <a:p>
            <a:r>
              <a:rPr lang="en-US" u="sng" dirty="0"/>
              <a:t>This question is repeated for each type of signal</a:t>
            </a:r>
          </a:p>
        </p:txBody>
      </p:sp>
      <p:sp>
        <p:nvSpPr>
          <p:cNvPr id="20" name="TextBox 19">
            <a:extLst>
              <a:ext uri="{FF2B5EF4-FFF2-40B4-BE49-F238E27FC236}">
                <a16:creationId xmlns:a16="http://schemas.microsoft.com/office/drawing/2014/main" id="{3B1AFB27-625B-DF8E-34C9-D15C00D692F3}"/>
              </a:ext>
            </a:extLst>
          </p:cNvPr>
          <p:cNvSpPr txBox="1"/>
          <p:nvPr/>
        </p:nvSpPr>
        <p:spPr>
          <a:xfrm>
            <a:off x="7632087" y="583246"/>
            <a:ext cx="1980927" cy="369332"/>
          </a:xfrm>
          <a:prstGeom prst="rect">
            <a:avLst/>
          </a:prstGeom>
          <a:noFill/>
        </p:spPr>
        <p:txBody>
          <a:bodyPr wrap="none" rtlCol="0">
            <a:spAutoFit/>
          </a:bodyPr>
          <a:lstStyle/>
          <a:p>
            <a:r>
              <a:rPr lang="en-US" dirty="0"/>
              <a:t>Signal Presence</a:t>
            </a:r>
          </a:p>
        </p:txBody>
      </p:sp>
      <p:sp>
        <p:nvSpPr>
          <p:cNvPr id="23" name="TextBox 22">
            <a:extLst>
              <a:ext uri="{FF2B5EF4-FFF2-40B4-BE49-F238E27FC236}">
                <a16:creationId xmlns:a16="http://schemas.microsoft.com/office/drawing/2014/main" id="{26043303-6AC8-B4AB-0643-FCD95B9C86F3}"/>
              </a:ext>
            </a:extLst>
          </p:cNvPr>
          <p:cNvSpPr txBox="1"/>
          <p:nvPr/>
        </p:nvSpPr>
        <p:spPr>
          <a:xfrm>
            <a:off x="515502" y="6267728"/>
            <a:ext cx="3173305" cy="369332"/>
          </a:xfrm>
          <a:prstGeom prst="rect">
            <a:avLst/>
          </a:prstGeom>
          <a:noFill/>
        </p:spPr>
        <p:txBody>
          <a:bodyPr wrap="none" rtlCol="0">
            <a:spAutoFit/>
          </a:bodyPr>
          <a:lstStyle/>
          <a:p>
            <a:r>
              <a:rPr lang="en-US" dirty="0"/>
              <a:t>6. The woman appears tired</a:t>
            </a:r>
          </a:p>
        </p:txBody>
      </p:sp>
      <p:sp>
        <p:nvSpPr>
          <p:cNvPr id="24" name="TextBox 23">
            <a:extLst>
              <a:ext uri="{FF2B5EF4-FFF2-40B4-BE49-F238E27FC236}">
                <a16:creationId xmlns:a16="http://schemas.microsoft.com/office/drawing/2014/main" id="{4090A141-657C-9759-0FA5-B980E4928976}"/>
              </a:ext>
            </a:extLst>
          </p:cNvPr>
          <p:cNvSpPr txBox="1"/>
          <p:nvPr/>
        </p:nvSpPr>
        <p:spPr>
          <a:xfrm>
            <a:off x="515502" y="5837223"/>
            <a:ext cx="6841772" cy="369332"/>
          </a:xfrm>
          <a:prstGeom prst="rect">
            <a:avLst/>
          </a:prstGeom>
          <a:noFill/>
        </p:spPr>
        <p:txBody>
          <a:bodyPr wrap="square" rtlCol="0">
            <a:spAutoFit/>
          </a:bodyPr>
          <a:lstStyle/>
          <a:p>
            <a:r>
              <a:rPr lang="en-US" dirty="0"/>
              <a:t>5.  The woman appears annoyed and defeated </a:t>
            </a:r>
          </a:p>
        </p:txBody>
      </p:sp>
    </p:spTree>
    <p:extLst>
      <p:ext uri="{BB962C8B-B14F-4D97-AF65-F5344CB8AC3E}">
        <p14:creationId xmlns:p14="http://schemas.microsoft.com/office/powerpoint/2010/main" val="1914727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9C0D5D-3B8B-6D36-E63A-3B9AD379334B}"/>
            </a:ext>
          </a:extLst>
        </p:cNvPr>
        <p:cNvGrpSpPr/>
        <p:nvPr/>
      </p:nvGrpSpPr>
      <p:grpSpPr>
        <a:xfrm>
          <a:off x="0" y="0"/>
          <a:ext cx="0" cy="0"/>
          <a:chOff x="0" y="0"/>
          <a:chExt cx="0" cy="0"/>
        </a:xfrm>
      </p:grpSpPr>
      <p:pic>
        <p:nvPicPr>
          <p:cNvPr id="4" name="Online Media 3" descr="The Big Bang Theory (2007) s02e19 - Sarcasm (with english subtitles)">
            <a:hlinkClick r:id="" action="ppaction://media"/>
            <a:extLst>
              <a:ext uri="{FF2B5EF4-FFF2-40B4-BE49-F238E27FC236}">
                <a16:creationId xmlns:a16="http://schemas.microsoft.com/office/drawing/2014/main" id="{C29C724B-6ED5-46C5-63E3-8830D2DBE252}"/>
              </a:ext>
            </a:extLst>
          </p:cNvPr>
          <p:cNvPicPr>
            <a:picLocks noGrp="1" noRot="1" noChangeAspect="1"/>
          </p:cNvPicPr>
          <p:nvPr>
            <p:ph idx="1"/>
            <a:videoFile r:link="rId1"/>
          </p:nvPr>
        </p:nvPicPr>
        <p:blipFill>
          <a:blip r:embed="rId3"/>
          <a:stretch>
            <a:fillRect/>
          </a:stretch>
        </p:blipFill>
        <p:spPr>
          <a:xfrm>
            <a:off x="515502" y="315510"/>
            <a:ext cx="6841771" cy="3865601"/>
          </a:xfrm>
          <a:prstGeom prst="rect">
            <a:avLst/>
          </a:prstGeom>
        </p:spPr>
      </p:pic>
      <p:sp>
        <p:nvSpPr>
          <p:cNvPr id="3" name="Content Placeholder 2">
            <a:extLst>
              <a:ext uri="{FF2B5EF4-FFF2-40B4-BE49-F238E27FC236}">
                <a16:creationId xmlns:a16="http://schemas.microsoft.com/office/drawing/2014/main" id="{E9E7351A-7526-E476-3B50-B5B88978E0EF}"/>
              </a:ext>
            </a:extLst>
          </p:cNvPr>
          <p:cNvSpPr txBox="1">
            <a:spLocks/>
          </p:cNvSpPr>
          <p:nvPr/>
        </p:nvSpPr>
        <p:spPr>
          <a:xfrm>
            <a:off x="515502" y="4337666"/>
            <a:ext cx="7019618" cy="66976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Which signal best match the video at time 0:16?</a:t>
            </a:r>
          </a:p>
        </p:txBody>
      </p:sp>
      <p:sp>
        <p:nvSpPr>
          <p:cNvPr id="7" name="TextBox 6">
            <a:extLst>
              <a:ext uri="{FF2B5EF4-FFF2-40B4-BE49-F238E27FC236}">
                <a16:creationId xmlns:a16="http://schemas.microsoft.com/office/drawing/2014/main" id="{CFE71EEE-EAC5-BD89-63BF-E6800E59DA5D}"/>
              </a:ext>
            </a:extLst>
          </p:cNvPr>
          <p:cNvSpPr txBox="1"/>
          <p:nvPr/>
        </p:nvSpPr>
        <p:spPr>
          <a:xfrm>
            <a:off x="515502" y="4822763"/>
            <a:ext cx="4039439" cy="369332"/>
          </a:xfrm>
          <a:prstGeom prst="rect">
            <a:avLst/>
          </a:prstGeom>
          <a:noFill/>
        </p:spPr>
        <p:txBody>
          <a:bodyPr wrap="none" rtlCol="0">
            <a:spAutoFit/>
          </a:bodyPr>
          <a:lstStyle/>
          <a:p>
            <a:r>
              <a:rPr lang="en-US" dirty="0"/>
              <a:t>1. The man politely asks “Who is it?” </a:t>
            </a:r>
          </a:p>
        </p:txBody>
      </p:sp>
      <p:sp>
        <p:nvSpPr>
          <p:cNvPr id="10" name="TextBox 9">
            <a:extLst>
              <a:ext uri="{FF2B5EF4-FFF2-40B4-BE49-F238E27FC236}">
                <a16:creationId xmlns:a16="http://schemas.microsoft.com/office/drawing/2014/main" id="{4FFB9124-B361-1C07-71EE-24DBAF58B085}"/>
              </a:ext>
            </a:extLst>
          </p:cNvPr>
          <p:cNvSpPr txBox="1"/>
          <p:nvPr/>
        </p:nvSpPr>
        <p:spPr>
          <a:xfrm>
            <a:off x="515502" y="5192095"/>
            <a:ext cx="5299721" cy="369332"/>
          </a:xfrm>
          <a:prstGeom prst="rect">
            <a:avLst/>
          </a:prstGeom>
          <a:noFill/>
        </p:spPr>
        <p:txBody>
          <a:bodyPr wrap="none" rtlCol="0">
            <a:spAutoFit/>
          </a:bodyPr>
          <a:lstStyle/>
          <a:p>
            <a:r>
              <a:rPr lang="en-US" dirty="0"/>
              <a:t>2. The man says “Sarcasm” in a monotone voice</a:t>
            </a:r>
          </a:p>
        </p:txBody>
      </p:sp>
      <p:sp>
        <p:nvSpPr>
          <p:cNvPr id="16" name="TextBox 15">
            <a:extLst>
              <a:ext uri="{FF2B5EF4-FFF2-40B4-BE49-F238E27FC236}">
                <a16:creationId xmlns:a16="http://schemas.microsoft.com/office/drawing/2014/main" id="{1E696E1B-71BD-1C43-CEF7-0C4BEF56C16B}"/>
              </a:ext>
            </a:extLst>
          </p:cNvPr>
          <p:cNvSpPr txBox="1"/>
          <p:nvPr/>
        </p:nvSpPr>
        <p:spPr>
          <a:xfrm>
            <a:off x="515501" y="5596119"/>
            <a:ext cx="4530151" cy="369332"/>
          </a:xfrm>
          <a:prstGeom prst="rect">
            <a:avLst/>
          </a:prstGeom>
          <a:noFill/>
        </p:spPr>
        <p:txBody>
          <a:bodyPr wrap="none" rtlCol="0">
            <a:spAutoFit/>
          </a:bodyPr>
          <a:lstStyle/>
          <a:p>
            <a:r>
              <a:rPr lang="en-US" dirty="0"/>
              <a:t>3. The man annoyingly asks “Who is it?” </a:t>
            </a:r>
          </a:p>
        </p:txBody>
      </p:sp>
      <p:sp>
        <p:nvSpPr>
          <p:cNvPr id="17" name="TextBox 16">
            <a:extLst>
              <a:ext uri="{FF2B5EF4-FFF2-40B4-BE49-F238E27FC236}">
                <a16:creationId xmlns:a16="http://schemas.microsoft.com/office/drawing/2014/main" id="{C7EE47D8-CBDC-6483-95D1-12DA3D821741}"/>
              </a:ext>
            </a:extLst>
          </p:cNvPr>
          <p:cNvSpPr txBox="1"/>
          <p:nvPr/>
        </p:nvSpPr>
        <p:spPr>
          <a:xfrm>
            <a:off x="515501" y="5991932"/>
            <a:ext cx="6903813" cy="369332"/>
          </a:xfrm>
          <a:prstGeom prst="rect">
            <a:avLst/>
          </a:prstGeom>
          <a:noFill/>
        </p:spPr>
        <p:txBody>
          <a:bodyPr wrap="none" rtlCol="0">
            <a:spAutoFit/>
          </a:bodyPr>
          <a:lstStyle/>
          <a:p>
            <a:r>
              <a:rPr lang="en-US" dirty="0"/>
              <a:t>4.  The woman says “They’re still up there” in a monotone voice</a:t>
            </a:r>
          </a:p>
        </p:txBody>
      </p:sp>
      <p:sp>
        <p:nvSpPr>
          <p:cNvPr id="18" name="TextBox 17">
            <a:extLst>
              <a:ext uri="{FF2B5EF4-FFF2-40B4-BE49-F238E27FC236}">
                <a16:creationId xmlns:a16="http://schemas.microsoft.com/office/drawing/2014/main" id="{158919BB-ED71-E6D9-01FE-1CA6DFC59353}"/>
              </a:ext>
            </a:extLst>
          </p:cNvPr>
          <p:cNvSpPr txBox="1"/>
          <p:nvPr/>
        </p:nvSpPr>
        <p:spPr>
          <a:xfrm>
            <a:off x="7632087" y="1154590"/>
            <a:ext cx="4132698" cy="646331"/>
          </a:xfrm>
          <a:prstGeom prst="rect">
            <a:avLst/>
          </a:prstGeom>
          <a:noFill/>
        </p:spPr>
        <p:txBody>
          <a:bodyPr wrap="square" rtlCol="0">
            <a:spAutoFit/>
          </a:bodyPr>
          <a:lstStyle/>
          <a:p>
            <a:r>
              <a:rPr lang="en-US" u="sng" dirty="0"/>
              <a:t>This question is repeated for each type of signal</a:t>
            </a:r>
          </a:p>
        </p:txBody>
      </p:sp>
      <p:sp>
        <p:nvSpPr>
          <p:cNvPr id="20" name="TextBox 19">
            <a:extLst>
              <a:ext uri="{FF2B5EF4-FFF2-40B4-BE49-F238E27FC236}">
                <a16:creationId xmlns:a16="http://schemas.microsoft.com/office/drawing/2014/main" id="{0E2FD900-10D0-48BB-52A4-321864688952}"/>
              </a:ext>
            </a:extLst>
          </p:cNvPr>
          <p:cNvSpPr txBox="1"/>
          <p:nvPr/>
        </p:nvSpPr>
        <p:spPr>
          <a:xfrm>
            <a:off x="7632087" y="583246"/>
            <a:ext cx="4215769" cy="369332"/>
          </a:xfrm>
          <a:prstGeom prst="rect">
            <a:avLst/>
          </a:prstGeom>
          <a:noFill/>
        </p:spPr>
        <p:txBody>
          <a:bodyPr wrap="none" rtlCol="0">
            <a:spAutoFit/>
          </a:bodyPr>
          <a:lstStyle/>
          <a:p>
            <a:r>
              <a:rPr lang="en-US" dirty="0"/>
              <a:t>Signal Localization and Classification</a:t>
            </a:r>
          </a:p>
        </p:txBody>
      </p:sp>
    </p:spTree>
    <p:extLst>
      <p:ext uri="{BB962C8B-B14F-4D97-AF65-F5344CB8AC3E}">
        <p14:creationId xmlns:p14="http://schemas.microsoft.com/office/powerpoint/2010/main" val="3356858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5DB62F-FF2D-A866-1D25-71B80C06EF9B}"/>
            </a:ext>
          </a:extLst>
        </p:cNvPr>
        <p:cNvGrpSpPr/>
        <p:nvPr/>
      </p:nvGrpSpPr>
      <p:grpSpPr>
        <a:xfrm>
          <a:off x="0" y="0"/>
          <a:ext cx="0" cy="0"/>
          <a:chOff x="0" y="0"/>
          <a:chExt cx="0" cy="0"/>
        </a:xfrm>
      </p:grpSpPr>
      <p:pic>
        <p:nvPicPr>
          <p:cNvPr id="4" name="Online Media 3" descr="The Big Bang Theory (2007) s02e19 - Sarcasm (with english subtitles)">
            <a:hlinkClick r:id="" action="ppaction://media"/>
            <a:extLst>
              <a:ext uri="{FF2B5EF4-FFF2-40B4-BE49-F238E27FC236}">
                <a16:creationId xmlns:a16="http://schemas.microsoft.com/office/drawing/2014/main" id="{D40FE1C5-D546-80C8-9591-51582F31A3CB}"/>
              </a:ext>
            </a:extLst>
          </p:cNvPr>
          <p:cNvPicPr>
            <a:picLocks noGrp="1" noRot="1" noChangeAspect="1"/>
          </p:cNvPicPr>
          <p:nvPr>
            <p:ph idx="1"/>
            <a:videoFile r:link="rId1"/>
          </p:nvPr>
        </p:nvPicPr>
        <p:blipFill>
          <a:blip r:embed="rId3"/>
          <a:stretch>
            <a:fillRect/>
          </a:stretch>
        </p:blipFill>
        <p:spPr>
          <a:xfrm>
            <a:off x="515502" y="315510"/>
            <a:ext cx="6841771" cy="3865601"/>
          </a:xfrm>
          <a:prstGeom prst="rect">
            <a:avLst/>
          </a:prstGeom>
        </p:spPr>
      </p:pic>
      <p:sp>
        <p:nvSpPr>
          <p:cNvPr id="3" name="Content Placeholder 2">
            <a:extLst>
              <a:ext uri="{FF2B5EF4-FFF2-40B4-BE49-F238E27FC236}">
                <a16:creationId xmlns:a16="http://schemas.microsoft.com/office/drawing/2014/main" id="{A9F925A5-4F06-B7DB-BD7C-814E093417A3}"/>
              </a:ext>
            </a:extLst>
          </p:cNvPr>
          <p:cNvSpPr txBox="1">
            <a:spLocks/>
          </p:cNvSpPr>
          <p:nvPr/>
        </p:nvSpPr>
        <p:spPr>
          <a:xfrm>
            <a:off x="515502" y="4337666"/>
            <a:ext cx="5373669" cy="66976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Which signals contradict each other?</a:t>
            </a:r>
          </a:p>
        </p:txBody>
      </p:sp>
      <p:sp>
        <p:nvSpPr>
          <p:cNvPr id="7" name="TextBox 6">
            <a:extLst>
              <a:ext uri="{FF2B5EF4-FFF2-40B4-BE49-F238E27FC236}">
                <a16:creationId xmlns:a16="http://schemas.microsoft.com/office/drawing/2014/main" id="{423A6F4C-1167-BA51-5AED-4E7DCE701A03}"/>
              </a:ext>
            </a:extLst>
          </p:cNvPr>
          <p:cNvSpPr txBox="1"/>
          <p:nvPr/>
        </p:nvSpPr>
        <p:spPr>
          <a:xfrm>
            <a:off x="515501" y="4822763"/>
            <a:ext cx="7841690" cy="369332"/>
          </a:xfrm>
          <a:prstGeom prst="rect">
            <a:avLst/>
          </a:prstGeom>
          <a:noFill/>
        </p:spPr>
        <p:txBody>
          <a:bodyPr wrap="square" rtlCol="0">
            <a:spAutoFit/>
          </a:bodyPr>
          <a:lstStyle/>
          <a:p>
            <a:r>
              <a:rPr lang="en-US" dirty="0"/>
              <a:t>1. The man’s remark contradicts the fact that the woman is next to him </a:t>
            </a:r>
          </a:p>
        </p:txBody>
      </p:sp>
      <p:sp>
        <p:nvSpPr>
          <p:cNvPr id="10" name="TextBox 9">
            <a:extLst>
              <a:ext uri="{FF2B5EF4-FFF2-40B4-BE49-F238E27FC236}">
                <a16:creationId xmlns:a16="http://schemas.microsoft.com/office/drawing/2014/main" id="{5DC4C9AC-AF88-62C7-1951-0A56D8098B6A}"/>
              </a:ext>
            </a:extLst>
          </p:cNvPr>
          <p:cNvSpPr txBox="1"/>
          <p:nvPr/>
        </p:nvSpPr>
        <p:spPr>
          <a:xfrm>
            <a:off x="456872" y="5226787"/>
            <a:ext cx="5490927" cy="369332"/>
          </a:xfrm>
          <a:prstGeom prst="rect">
            <a:avLst/>
          </a:prstGeom>
          <a:noFill/>
        </p:spPr>
        <p:txBody>
          <a:bodyPr wrap="none" rtlCol="0">
            <a:spAutoFit/>
          </a:bodyPr>
          <a:lstStyle/>
          <a:p>
            <a:r>
              <a:rPr lang="en-US" dirty="0"/>
              <a:t>2. The man’s remark contradicts his tone of voice</a:t>
            </a:r>
          </a:p>
        </p:txBody>
      </p:sp>
      <p:sp>
        <p:nvSpPr>
          <p:cNvPr id="16" name="TextBox 15">
            <a:extLst>
              <a:ext uri="{FF2B5EF4-FFF2-40B4-BE49-F238E27FC236}">
                <a16:creationId xmlns:a16="http://schemas.microsoft.com/office/drawing/2014/main" id="{E4B7C401-C499-79F1-DE46-083529874C53}"/>
              </a:ext>
            </a:extLst>
          </p:cNvPr>
          <p:cNvSpPr txBox="1"/>
          <p:nvPr/>
        </p:nvSpPr>
        <p:spPr>
          <a:xfrm>
            <a:off x="515501" y="5596119"/>
            <a:ext cx="5296706" cy="369332"/>
          </a:xfrm>
          <a:prstGeom prst="rect">
            <a:avLst/>
          </a:prstGeom>
          <a:noFill/>
        </p:spPr>
        <p:txBody>
          <a:bodyPr wrap="none" rtlCol="0">
            <a:spAutoFit/>
          </a:bodyPr>
          <a:lstStyle/>
          <a:p>
            <a:r>
              <a:rPr lang="en-US" dirty="0"/>
              <a:t>3. The woman’s posture contradicts her remark</a:t>
            </a:r>
          </a:p>
        </p:txBody>
      </p:sp>
      <p:sp>
        <p:nvSpPr>
          <p:cNvPr id="17" name="TextBox 16">
            <a:extLst>
              <a:ext uri="{FF2B5EF4-FFF2-40B4-BE49-F238E27FC236}">
                <a16:creationId xmlns:a16="http://schemas.microsoft.com/office/drawing/2014/main" id="{34787155-97E9-AEA6-9B01-32AFF0DEC97A}"/>
              </a:ext>
            </a:extLst>
          </p:cNvPr>
          <p:cNvSpPr txBox="1"/>
          <p:nvPr/>
        </p:nvSpPr>
        <p:spPr>
          <a:xfrm>
            <a:off x="515501" y="5991932"/>
            <a:ext cx="4996304" cy="369332"/>
          </a:xfrm>
          <a:prstGeom prst="rect">
            <a:avLst/>
          </a:prstGeom>
          <a:noFill/>
        </p:spPr>
        <p:txBody>
          <a:bodyPr wrap="none" rtlCol="0">
            <a:spAutoFit/>
          </a:bodyPr>
          <a:lstStyle/>
          <a:p>
            <a:r>
              <a:rPr lang="en-US" dirty="0"/>
              <a:t>4.  The man’s posture contradicts his remark</a:t>
            </a:r>
          </a:p>
        </p:txBody>
      </p:sp>
      <p:sp>
        <p:nvSpPr>
          <p:cNvPr id="20" name="TextBox 19">
            <a:extLst>
              <a:ext uri="{FF2B5EF4-FFF2-40B4-BE49-F238E27FC236}">
                <a16:creationId xmlns:a16="http://schemas.microsoft.com/office/drawing/2014/main" id="{C281FB1B-E4C2-5ED9-8FD8-D5560A7D27D2}"/>
              </a:ext>
            </a:extLst>
          </p:cNvPr>
          <p:cNvSpPr txBox="1"/>
          <p:nvPr/>
        </p:nvSpPr>
        <p:spPr>
          <a:xfrm>
            <a:off x="7587447" y="534607"/>
            <a:ext cx="4229491" cy="369332"/>
          </a:xfrm>
          <a:prstGeom prst="rect">
            <a:avLst/>
          </a:prstGeom>
          <a:noFill/>
        </p:spPr>
        <p:txBody>
          <a:bodyPr wrap="none" rtlCol="0">
            <a:spAutoFit/>
          </a:bodyPr>
          <a:lstStyle/>
          <a:p>
            <a:r>
              <a:rPr lang="en-US" dirty="0"/>
              <a:t>Cross-Modal Alignment/Contradiction</a:t>
            </a:r>
          </a:p>
        </p:txBody>
      </p:sp>
      <p:sp>
        <p:nvSpPr>
          <p:cNvPr id="2" name="TextBox 1">
            <a:extLst>
              <a:ext uri="{FF2B5EF4-FFF2-40B4-BE49-F238E27FC236}">
                <a16:creationId xmlns:a16="http://schemas.microsoft.com/office/drawing/2014/main" id="{DA986CB1-CA50-3DF9-D3BF-4843522634BC}"/>
              </a:ext>
            </a:extLst>
          </p:cNvPr>
          <p:cNvSpPr txBox="1"/>
          <p:nvPr/>
        </p:nvSpPr>
        <p:spPr>
          <a:xfrm>
            <a:off x="7632087" y="1154590"/>
            <a:ext cx="4132698" cy="646331"/>
          </a:xfrm>
          <a:prstGeom prst="rect">
            <a:avLst/>
          </a:prstGeom>
          <a:noFill/>
        </p:spPr>
        <p:txBody>
          <a:bodyPr wrap="square" rtlCol="0">
            <a:spAutoFit/>
          </a:bodyPr>
          <a:lstStyle/>
          <a:p>
            <a:r>
              <a:rPr lang="en-US" u="sng" dirty="0"/>
              <a:t>This question is repeated for both alignment and contradiction</a:t>
            </a:r>
          </a:p>
        </p:txBody>
      </p:sp>
    </p:spTree>
    <p:extLst>
      <p:ext uri="{BB962C8B-B14F-4D97-AF65-F5344CB8AC3E}">
        <p14:creationId xmlns:p14="http://schemas.microsoft.com/office/powerpoint/2010/main" val="2437674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EDED30-261C-4232-B80B-4F3F8799C101}"/>
            </a:ext>
          </a:extLst>
        </p:cNvPr>
        <p:cNvGrpSpPr/>
        <p:nvPr/>
      </p:nvGrpSpPr>
      <p:grpSpPr>
        <a:xfrm>
          <a:off x="0" y="0"/>
          <a:ext cx="0" cy="0"/>
          <a:chOff x="0" y="0"/>
          <a:chExt cx="0" cy="0"/>
        </a:xfrm>
      </p:grpSpPr>
      <p:pic>
        <p:nvPicPr>
          <p:cNvPr id="4" name="Online Media 3" descr="The Big Bang Theory (2007) s02e19 - Sarcasm (with english subtitles)">
            <a:hlinkClick r:id="" action="ppaction://media"/>
            <a:extLst>
              <a:ext uri="{FF2B5EF4-FFF2-40B4-BE49-F238E27FC236}">
                <a16:creationId xmlns:a16="http://schemas.microsoft.com/office/drawing/2014/main" id="{AF3D7BBE-25AA-DD9D-732A-F95318D677AD}"/>
              </a:ext>
            </a:extLst>
          </p:cNvPr>
          <p:cNvPicPr>
            <a:picLocks noGrp="1" noRot="1" noChangeAspect="1"/>
          </p:cNvPicPr>
          <p:nvPr>
            <p:ph idx="1"/>
            <a:videoFile r:link="rId1"/>
          </p:nvPr>
        </p:nvPicPr>
        <p:blipFill>
          <a:blip r:embed="rId3"/>
          <a:stretch>
            <a:fillRect/>
          </a:stretch>
        </p:blipFill>
        <p:spPr>
          <a:xfrm>
            <a:off x="515502" y="315510"/>
            <a:ext cx="6841771" cy="3865601"/>
          </a:xfrm>
          <a:prstGeom prst="rect">
            <a:avLst/>
          </a:prstGeom>
        </p:spPr>
      </p:pic>
      <p:sp>
        <p:nvSpPr>
          <p:cNvPr id="3" name="Content Placeholder 2">
            <a:extLst>
              <a:ext uri="{FF2B5EF4-FFF2-40B4-BE49-F238E27FC236}">
                <a16:creationId xmlns:a16="http://schemas.microsoft.com/office/drawing/2014/main" id="{8E648325-6B90-94C0-C1F7-351E17E2F3D4}"/>
              </a:ext>
            </a:extLst>
          </p:cNvPr>
          <p:cNvSpPr txBox="1">
            <a:spLocks/>
          </p:cNvSpPr>
          <p:nvPr/>
        </p:nvSpPr>
        <p:spPr>
          <a:xfrm>
            <a:off x="515502" y="4337666"/>
            <a:ext cx="8177085" cy="669763"/>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Which of the following transition do you observe in the signals? </a:t>
            </a:r>
          </a:p>
        </p:txBody>
      </p:sp>
      <p:sp>
        <p:nvSpPr>
          <p:cNvPr id="7" name="TextBox 6">
            <a:extLst>
              <a:ext uri="{FF2B5EF4-FFF2-40B4-BE49-F238E27FC236}">
                <a16:creationId xmlns:a16="http://schemas.microsoft.com/office/drawing/2014/main" id="{DDB29283-D50F-4CF7-F46F-BEDD7C99E018}"/>
              </a:ext>
            </a:extLst>
          </p:cNvPr>
          <p:cNvSpPr txBox="1"/>
          <p:nvPr/>
        </p:nvSpPr>
        <p:spPr>
          <a:xfrm>
            <a:off x="515501" y="4822763"/>
            <a:ext cx="7841690" cy="369332"/>
          </a:xfrm>
          <a:prstGeom prst="rect">
            <a:avLst/>
          </a:prstGeom>
          <a:noFill/>
        </p:spPr>
        <p:txBody>
          <a:bodyPr wrap="square" rtlCol="0">
            <a:spAutoFit/>
          </a:bodyPr>
          <a:lstStyle/>
          <a:p>
            <a:r>
              <a:rPr lang="en-US" dirty="0"/>
              <a:t>1. The man’s tone of voice changes from polite to monotone</a:t>
            </a:r>
          </a:p>
        </p:txBody>
      </p:sp>
      <p:sp>
        <p:nvSpPr>
          <p:cNvPr id="10" name="TextBox 9">
            <a:extLst>
              <a:ext uri="{FF2B5EF4-FFF2-40B4-BE49-F238E27FC236}">
                <a16:creationId xmlns:a16="http://schemas.microsoft.com/office/drawing/2014/main" id="{ABC1DDC6-609C-B2FE-DF34-6F347F602EC7}"/>
              </a:ext>
            </a:extLst>
          </p:cNvPr>
          <p:cNvSpPr txBox="1"/>
          <p:nvPr/>
        </p:nvSpPr>
        <p:spPr>
          <a:xfrm>
            <a:off x="515502" y="5192095"/>
            <a:ext cx="4597412" cy="369332"/>
          </a:xfrm>
          <a:prstGeom prst="rect">
            <a:avLst/>
          </a:prstGeom>
          <a:noFill/>
        </p:spPr>
        <p:txBody>
          <a:bodyPr wrap="none" rtlCol="0">
            <a:spAutoFit/>
          </a:bodyPr>
          <a:lstStyle/>
          <a:p>
            <a:r>
              <a:rPr lang="en-US" dirty="0"/>
              <a:t>2. The man’s tone of voice remains polite</a:t>
            </a:r>
          </a:p>
        </p:txBody>
      </p:sp>
      <p:sp>
        <p:nvSpPr>
          <p:cNvPr id="16" name="TextBox 15">
            <a:extLst>
              <a:ext uri="{FF2B5EF4-FFF2-40B4-BE49-F238E27FC236}">
                <a16:creationId xmlns:a16="http://schemas.microsoft.com/office/drawing/2014/main" id="{E4C74B51-7DFE-B41F-9E61-74749413A2A9}"/>
              </a:ext>
            </a:extLst>
          </p:cNvPr>
          <p:cNvSpPr txBox="1"/>
          <p:nvPr/>
        </p:nvSpPr>
        <p:spPr>
          <a:xfrm>
            <a:off x="515501" y="5596119"/>
            <a:ext cx="6592254" cy="369332"/>
          </a:xfrm>
          <a:prstGeom prst="rect">
            <a:avLst/>
          </a:prstGeom>
          <a:noFill/>
        </p:spPr>
        <p:txBody>
          <a:bodyPr wrap="none" rtlCol="0">
            <a:spAutoFit/>
          </a:bodyPr>
          <a:lstStyle/>
          <a:p>
            <a:r>
              <a:rPr lang="en-US" dirty="0"/>
              <a:t>3. The man’s tone of voice changes from monotone to polite</a:t>
            </a:r>
          </a:p>
        </p:txBody>
      </p:sp>
      <p:sp>
        <p:nvSpPr>
          <p:cNvPr id="17" name="TextBox 16">
            <a:extLst>
              <a:ext uri="{FF2B5EF4-FFF2-40B4-BE49-F238E27FC236}">
                <a16:creationId xmlns:a16="http://schemas.microsoft.com/office/drawing/2014/main" id="{E3D28652-72C1-7823-01A4-D50B24986FEF}"/>
              </a:ext>
            </a:extLst>
          </p:cNvPr>
          <p:cNvSpPr txBox="1"/>
          <p:nvPr/>
        </p:nvSpPr>
        <p:spPr>
          <a:xfrm>
            <a:off x="515501" y="5991932"/>
            <a:ext cx="5156155" cy="369332"/>
          </a:xfrm>
          <a:prstGeom prst="rect">
            <a:avLst/>
          </a:prstGeom>
          <a:noFill/>
        </p:spPr>
        <p:txBody>
          <a:bodyPr wrap="none" rtlCol="0">
            <a:spAutoFit/>
          </a:bodyPr>
          <a:lstStyle/>
          <a:p>
            <a:r>
              <a:rPr lang="en-US" dirty="0"/>
              <a:t>4.  The man’s tone of voice remains monotone</a:t>
            </a:r>
          </a:p>
        </p:txBody>
      </p:sp>
      <p:sp>
        <p:nvSpPr>
          <p:cNvPr id="20" name="TextBox 19">
            <a:extLst>
              <a:ext uri="{FF2B5EF4-FFF2-40B4-BE49-F238E27FC236}">
                <a16:creationId xmlns:a16="http://schemas.microsoft.com/office/drawing/2014/main" id="{939A12DB-F675-3918-1236-8153B9091C30}"/>
              </a:ext>
            </a:extLst>
          </p:cNvPr>
          <p:cNvSpPr txBox="1"/>
          <p:nvPr/>
        </p:nvSpPr>
        <p:spPr>
          <a:xfrm>
            <a:off x="7587447" y="534607"/>
            <a:ext cx="3074175" cy="369332"/>
          </a:xfrm>
          <a:prstGeom prst="rect">
            <a:avLst/>
          </a:prstGeom>
          <a:noFill/>
        </p:spPr>
        <p:txBody>
          <a:bodyPr wrap="none" rtlCol="0">
            <a:spAutoFit/>
          </a:bodyPr>
          <a:lstStyle/>
          <a:p>
            <a:r>
              <a:rPr lang="en-US" dirty="0"/>
              <a:t>Temporal Signal Dynamics</a:t>
            </a:r>
          </a:p>
        </p:txBody>
      </p:sp>
      <p:sp>
        <p:nvSpPr>
          <p:cNvPr id="5" name="TextBox 4">
            <a:extLst>
              <a:ext uri="{FF2B5EF4-FFF2-40B4-BE49-F238E27FC236}">
                <a16:creationId xmlns:a16="http://schemas.microsoft.com/office/drawing/2014/main" id="{CD842E12-05AE-5929-38C3-A9E57338C084}"/>
              </a:ext>
            </a:extLst>
          </p:cNvPr>
          <p:cNvSpPr txBox="1"/>
          <p:nvPr/>
        </p:nvSpPr>
        <p:spPr>
          <a:xfrm>
            <a:off x="7632087" y="1154590"/>
            <a:ext cx="4132698" cy="646331"/>
          </a:xfrm>
          <a:prstGeom prst="rect">
            <a:avLst/>
          </a:prstGeom>
          <a:noFill/>
        </p:spPr>
        <p:txBody>
          <a:bodyPr wrap="square" rtlCol="0">
            <a:spAutoFit/>
          </a:bodyPr>
          <a:lstStyle/>
          <a:p>
            <a:r>
              <a:rPr lang="en-US" u="sng" dirty="0"/>
              <a:t>This question is repeated for each type of signal</a:t>
            </a:r>
          </a:p>
        </p:txBody>
      </p:sp>
    </p:spTree>
    <p:extLst>
      <p:ext uri="{BB962C8B-B14F-4D97-AF65-F5344CB8AC3E}">
        <p14:creationId xmlns:p14="http://schemas.microsoft.com/office/powerpoint/2010/main" val="3468833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lose-up of a document&#10;&#10;AI-generated content may be incorrect.">
            <a:extLst>
              <a:ext uri="{FF2B5EF4-FFF2-40B4-BE49-F238E27FC236}">
                <a16:creationId xmlns:a16="http://schemas.microsoft.com/office/drawing/2014/main" id="{15E3A940-B00C-4038-490B-33F6A2299EA6}"/>
              </a:ext>
            </a:extLst>
          </p:cNvPr>
          <p:cNvPicPr>
            <a:picLocks noGrp="1" noChangeAspect="1"/>
          </p:cNvPicPr>
          <p:nvPr>
            <p:ph idx="1"/>
          </p:nvPr>
        </p:nvPicPr>
        <p:blipFill>
          <a:blip r:embed="rId2"/>
          <a:stretch>
            <a:fillRect/>
          </a:stretch>
        </p:blipFill>
        <p:spPr>
          <a:xfrm>
            <a:off x="421873" y="1101490"/>
            <a:ext cx="10311084" cy="5426249"/>
          </a:xfrm>
        </p:spPr>
      </p:pic>
      <p:sp>
        <p:nvSpPr>
          <p:cNvPr id="6" name="TextBox 5">
            <a:extLst>
              <a:ext uri="{FF2B5EF4-FFF2-40B4-BE49-F238E27FC236}">
                <a16:creationId xmlns:a16="http://schemas.microsoft.com/office/drawing/2014/main" id="{380F9ADB-477A-A4D1-C78F-BE83EE350002}"/>
              </a:ext>
            </a:extLst>
          </p:cNvPr>
          <p:cNvSpPr txBox="1"/>
          <p:nvPr/>
        </p:nvSpPr>
        <p:spPr>
          <a:xfrm>
            <a:off x="421873" y="569688"/>
            <a:ext cx="6399509" cy="369332"/>
          </a:xfrm>
          <a:prstGeom prst="rect">
            <a:avLst/>
          </a:prstGeom>
          <a:noFill/>
        </p:spPr>
        <p:txBody>
          <a:bodyPr wrap="none" rtlCol="0">
            <a:spAutoFit/>
          </a:bodyPr>
          <a:lstStyle/>
          <a:p>
            <a:r>
              <a:rPr lang="en-US" dirty="0"/>
              <a:t>Understanding Sentiment and Causality - Gemini 2.5 Flash</a:t>
            </a:r>
          </a:p>
        </p:txBody>
      </p:sp>
      <p:sp>
        <p:nvSpPr>
          <p:cNvPr id="7" name="Rectangle 6">
            <a:extLst>
              <a:ext uri="{FF2B5EF4-FFF2-40B4-BE49-F238E27FC236}">
                <a16:creationId xmlns:a16="http://schemas.microsoft.com/office/drawing/2014/main" id="{3371A32B-B082-A976-DDFE-878CAF2CF3FD}"/>
              </a:ext>
            </a:extLst>
          </p:cNvPr>
          <p:cNvSpPr/>
          <p:nvPr/>
        </p:nvSpPr>
        <p:spPr>
          <a:xfrm>
            <a:off x="629587" y="2203618"/>
            <a:ext cx="6220918" cy="113548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990B8B2-9055-E3DD-5670-1C3CCF628C12}"/>
              </a:ext>
            </a:extLst>
          </p:cNvPr>
          <p:cNvSpPr/>
          <p:nvPr/>
        </p:nvSpPr>
        <p:spPr>
          <a:xfrm>
            <a:off x="629587" y="4365680"/>
            <a:ext cx="6220918" cy="122538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9078223"/>
      </p:ext>
    </p:extLst>
  </p:cSld>
  <p:clrMapOvr>
    <a:masterClrMapping/>
  </p:clrMapOvr>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17882</TotalTime>
  <Words>3991</Words>
  <Application>Microsoft Macintosh PowerPoint</Application>
  <PresentationFormat>Widescreen</PresentationFormat>
  <Paragraphs>411</Paragraphs>
  <Slides>39</Slides>
  <Notes>2</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Aptos</vt:lpstr>
      <vt:lpstr>Arial</vt:lpstr>
      <vt:lpstr>Neue Haas Grotesk Text Pro</vt:lpstr>
      <vt:lpstr>VanillaVTI</vt:lpstr>
      <vt:lpstr>Benchmarking Emotional Intelligence of MLLMs</vt:lpstr>
      <vt:lpstr>Emotional Intelligence Formal Definition</vt:lpstr>
      <vt:lpstr>Layers of Social Intelligence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 Social Signal Perception </vt:lpstr>
      <vt:lpstr>2. Situation Awareness (Raw cues -&gt; Social Context)</vt:lpstr>
      <vt:lpstr>PowerPoint Presentation</vt:lpstr>
      <vt:lpstr>PowerPoint Presentation</vt:lpstr>
      <vt:lpstr>PowerPoint Presentation</vt:lpstr>
      <vt:lpstr>PowerPoint Presentation</vt:lpstr>
      <vt:lpstr>PowerPoint Presentation</vt:lpstr>
      <vt:lpstr>PowerPoint Presentation</vt:lpstr>
      <vt:lpstr>Literature Survey</vt:lpstr>
      <vt:lpstr>SECEU Benchmark (Emotional Intelligence of Large Language Models)</vt:lpstr>
      <vt:lpstr>EQ-Bench</vt:lpstr>
      <vt:lpstr>EQ-Bench</vt:lpstr>
      <vt:lpstr> EmoBench / EmoLLM  </vt:lpstr>
      <vt:lpstr> EmoBench-M </vt:lpstr>
      <vt:lpstr>MME-Emotion (Holistic Emotional Intelligence for MLLMs)</vt:lpstr>
      <vt:lpstr> EmotionQueen (Empathy &amp; EI Framework) </vt:lpstr>
      <vt:lpstr>PowerPoint Presentation</vt:lpstr>
      <vt:lpstr>Paper’s Goals</vt:lpstr>
      <vt:lpstr>Example: Betrayal of a friend</vt:lpstr>
      <vt:lpstr>Example: Betrayal of a friend</vt:lpstr>
      <vt:lpstr>Example: Betrayal of a friend</vt:lpstr>
      <vt:lpstr>How to query the ‘moment of betrayal’</vt:lpstr>
      <vt:lpstr>How to query friendly vs mocking sarcasm</vt:lpstr>
      <vt:lpstr>PowerPoint Presentation</vt:lpstr>
      <vt:lpstr>PowerPoint Presentation</vt:lpstr>
      <vt:lpstr>PowerPoint Presentation</vt:lpstr>
      <vt:lpstr>Military Briefing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#CHEN GORDON TIAN XIAO#</dc:creator>
  <cp:lastModifiedBy>#CHEN GORDON TIAN XIAO#</cp:lastModifiedBy>
  <cp:revision>125</cp:revision>
  <dcterms:created xsi:type="dcterms:W3CDTF">2025-12-15T12:55:20Z</dcterms:created>
  <dcterms:modified xsi:type="dcterms:W3CDTF">2026-01-12T01:21:05Z</dcterms:modified>
</cp:coreProperties>
</file>

<file path=docProps/thumbnail.jpeg>
</file>